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handoutMasterIdLst>
    <p:handoutMasterId r:id="rId39"/>
  </p:handoutMasterIdLst>
  <p:sldIdLst>
    <p:sldId id="299" r:id="rId2"/>
    <p:sldId id="411" r:id="rId3"/>
    <p:sldId id="410" r:id="rId4"/>
    <p:sldId id="388" r:id="rId5"/>
    <p:sldId id="409" r:id="rId6"/>
    <p:sldId id="282" r:id="rId7"/>
    <p:sldId id="396" r:id="rId8"/>
    <p:sldId id="397" r:id="rId9"/>
    <p:sldId id="398" r:id="rId10"/>
    <p:sldId id="379" r:id="rId11"/>
    <p:sldId id="331" r:id="rId12"/>
    <p:sldId id="393" r:id="rId13"/>
    <p:sldId id="338" r:id="rId14"/>
    <p:sldId id="378" r:id="rId15"/>
    <p:sldId id="391" r:id="rId16"/>
    <p:sldId id="392" r:id="rId17"/>
    <p:sldId id="394" r:id="rId18"/>
    <p:sldId id="395" r:id="rId19"/>
    <p:sldId id="399" r:id="rId20"/>
    <p:sldId id="400" r:id="rId21"/>
    <p:sldId id="401" r:id="rId22"/>
    <p:sldId id="402" r:id="rId23"/>
    <p:sldId id="403" r:id="rId24"/>
    <p:sldId id="407" r:id="rId25"/>
    <p:sldId id="404" r:id="rId26"/>
    <p:sldId id="406" r:id="rId27"/>
    <p:sldId id="389" r:id="rId28"/>
    <p:sldId id="257" r:id="rId29"/>
    <p:sldId id="258" r:id="rId30"/>
    <p:sldId id="261" r:id="rId31"/>
    <p:sldId id="259" r:id="rId32"/>
    <p:sldId id="260" r:id="rId33"/>
    <p:sldId id="390" r:id="rId34"/>
    <p:sldId id="405" r:id="rId35"/>
    <p:sldId id="408" r:id="rId36"/>
    <p:sldId id="297" r:id="rId37"/>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p15:clr>
            <a:srgbClr val="A4A3A4"/>
          </p15:clr>
        </p15:guide>
        <p15:guide id="2" pos="37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E0E0"/>
    <a:srgbClr val="F5F5F5"/>
    <a:srgbClr val="2958A0"/>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2" autoAdjust="0"/>
    <p:restoredTop sz="93548"/>
  </p:normalViewPr>
  <p:slideViewPr>
    <p:cSldViewPr snapToGrid="0" snapToObjects="1">
      <p:cViewPr varScale="1">
        <p:scale>
          <a:sx n="105" d="100"/>
          <a:sy n="105" d="100"/>
        </p:scale>
        <p:origin x="480" y="184"/>
      </p:cViewPr>
      <p:guideLst>
        <p:guide orient="horz" pos="2136"/>
        <p:guide pos="3780"/>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84" d="100"/>
          <a:sy n="84" d="100"/>
        </p:scale>
        <p:origin x="297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489278-B515-432B-922C-EBBC7054299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55E65BD-CBD2-4331-B9B6-4D50CD56A69E}">
      <dgm:prSet phldrT="[文本]" custT="1"/>
      <dgm:spPr/>
      <dgm:t>
        <a:bodyPr/>
        <a:lstStyle/>
        <a:p>
          <a:r>
            <a:rPr lang="zh-CN" altLang="en-US" sz="2400" dirty="0"/>
            <a:t>提取特征</a:t>
          </a:r>
        </a:p>
      </dgm:t>
    </dgm:pt>
    <dgm:pt modelId="{F80C87D4-1A55-407D-BF5E-52AB99487066}" type="parTrans" cxnId="{712695D3-D160-463C-8B59-64D1F0D0B394}">
      <dgm:prSet/>
      <dgm:spPr/>
      <dgm:t>
        <a:bodyPr/>
        <a:lstStyle/>
        <a:p>
          <a:endParaRPr lang="zh-CN" altLang="en-US"/>
        </a:p>
      </dgm:t>
    </dgm:pt>
    <dgm:pt modelId="{16ED60F6-157F-499E-83B3-0EBB79A80C62}" type="sibTrans" cxnId="{712695D3-D160-463C-8B59-64D1F0D0B394}">
      <dgm:prSet/>
      <dgm:spPr/>
      <dgm:t>
        <a:bodyPr/>
        <a:lstStyle/>
        <a:p>
          <a:endParaRPr lang="zh-CN" altLang="en-US"/>
        </a:p>
      </dgm:t>
    </dgm:pt>
    <dgm:pt modelId="{105E1842-4383-42AA-8E10-C88E03AACD42}">
      <dgm:prSet phldrT="[文本]" custT="1"/>
      <dgm:spPr/>
      <dgm:t>
        <a:bodyPr/>
        <a:lstStyle/>
        <a:p>
          <a:r>
            <a:rPr lang="zh-CN" altLang="en-US" sz="2000" dirty="0"/>
            <a:t>利用卷积神经网络</a:t>
          </a:r>
          <a:r>
            <a:rPr lang="en-US" altLang="en-US" sz="2000" dirty="0"/>
            <a:t>VGG16 </a:t>
          </a:r>
          <a:r>
            <a:rPr lang="zh-CN" altLang="en-US" sz="2000" dirty="0"/>
            <a:t>提取输入图像的特征</a:t>
          </a:r>
        </a:p>
      </dgm:t>
    </dgm:pt>
    <dgm:pt modelId="{ADB9916A-C646-47A0-B3FF-03199E0540F8}" type="parTrans" cxnId="{47EEFD12-BAFB-488A-9D89-B3B67C5F2A91}">
      <dgm:prSet/>
      <dgm:spPr/>
      <dgm:t>
        <a:bodyPr/>
        <a:lstStyle/>
        <a:p>
          <a:endParaRPr lang="zh-CN" altLang="en-US"/>
        </a:p>
      </dgm:t>
    </dgm:pt>
    <dgm:pt modelId="{0304A17B-FF8A-499C-BA2C-A3103600389D}" type="sibTrans" cxnId="{47EEFD12-BAFB-488A-9D89-B3B67C5F2A91}">
      <dgm:prSet/>
      <dgm:spPr/>
      <dgm:t>
        <a:bodyPr/>
        <a:lstStyle/>
        <a:p>
          <a:endParaRPr lang="zh-CN" altLang="en-US"/>
        </a:p>
      </dgm:t>
    </dgm:pt>
    <dgm:pt modelId="{3D786041-8BB6-4E2B-9854-1E453A29FD28}">
      <dgm:prSet phldrT="[文本]" custT="1"/>
      <dgm:spPr/>
      <dgm:t>
        <a:bodyPr/>
        <a:lstStyle/>
        <a:p>
          <a:pPr marL="0" lvl="0" indent="0" algn="l" defTabSz="1244600">
            <a:lnSpc>
              <a:spcPct val="90000"/>
            </a:lnSpc>
            <a:spcBef>
              <a:spcPct val="0"/>
            </a:spcBef>
            <a:spcAft>
              <a:spcPct val="35000"/>
            </a:spcAft>
            <a:buNone/>
          </a:pPr>
          <a:r>
            <a:rPr lang="zh-CN" altLang="en-US" sz="2400" kern="1200" dirty="0">
              <a:solidFill>
                <a:prstClr val="white"/>
              </a:solidFill>
              <a:latin typeface="微软雅黑"/>
              <a:ea typeface="微软雅黑"/>
              <a:cs typeface="+mn-cs"/>
            </a:rPr>
            <a:t>提取</a:t>
          </a:r>
          <a:r>
            <a:rPr lang="en-US" altLang="en-US" sz="2400" kern="1200" dirty="0">
              <a:solidFill>
                <a:prstClr val="white"/>
              </a:solidFill>
              <a:latin typeface="微软雅黑"/>
              <a:ea typeface="微软雅黑"/>
              <a:cs typeface="+mn-cs"/>
            </a:rPr>
            <a:t>ROIs</a:t>
          </a:r>
          <a:endParaRPr lang="zh-CN" altLang="en-US" sz="2400" kern="1200" dirty="0">
            <a:solidFill>
              <a:prstClr val="white"/>
            </a:solidFill>
            <a:latin typeface="微软雅黑"/>
            <a:ea typeface="微软雅黑"/>
            <a:cs typeface="+mn-cs"/>
          </a:endParaRPr>
        </a:p>
      </dgm:t>
    </dgm:pt>
    <dgm:pt modelId="{17FF5C6D-28E1-4C2B-B202-630A9B9245B0}" type="parTrans" cxnId="{9F22A61E-D683-43FB-9771-A608EA0790AA}">
      <dgm:prSet/>
      <dgm:spPr/>
      <dgm:t>
        <a:bodyPr/>
        <a:lstStyle/>
        <a:p>
          <a:endParaRPr lang="zh-CN" altLang="en-US"/>
        </a:p>
      </dgm:t>
    </dgm:pt>
    <dgm:pt modelId="{9B79638A-E244-4335-8504-D9A81A6B8D70}" type="sibTrans" cxnId="{9F22A61E-D683-43FB-9771-A608EA0790AA}">
      <dgm:prSet/>
      <dgm:spPr/>
      <dgm:t>
        <a:bodyPr/>
        <a:lstStyle/>
        <a:p>
          <a:endParaRPr lang="zh-CN" altLang="en-US"/>
        </a:p>
      </dgm:t>
    </dgm:pt>
    <dgm:pt modelId="{A55B88B3-EDBD-4F14-B057-569B664D84D4}">
      <dgm:prSet phldrT="[文本]" custT="1"/>
      <dgm:spPr/>
      <dgm:t>
        <a:bodyPr/>
        <a:lstStyle/>
        <a:p>
          <a:r>
            <a:rPr lang="zh-CN" altLang="en-US" sz="2000" dirty="0"/>
            <a:t>获取锚点：获得图像特征的多个锚点</a:t>
          </a:r>
        </a:p>
      </dgm:t>
    </dgm:pt>
    <dgm:pt modelId="{01684484-68AF-49D0-934F-B91662AC4001}" type="parTrans" cxnId="{B1A7123B-D30F-41FD-9BD1-834D0AFE8DE0}">
      <dgm:prSet/>
      <dgm:spPr/>
      <dgm:t>
        <a:bodyPr/>
        <a:lstStyle/>
        <a:p>
          <a:endParaRPr lang="zh-CN" altLang="en-US"/>
        </a:p>
      </dgm:t>
    </dgm:pt>
    <dgm:pt modelId="{A58EC391-3346-401F-AB0A-809CCB4AFC0B}" type="sibTrans" cxnId="{B1A7123B-D30F-41FD-9BD1-834D0AFE8DE0}">
      <dgm:prSet/>
      <dgm:spPr/>
      <dgm:t>
        <a:bodyPr/>
        <a:lstStyle/>
        <a:p>
          <a:endParaRPr lang="zh-CN" altLang="en-US"/>
        </a:p>
      </dgm:t>
    </dgm:pt>
    <dgm:pt modelId="{45A53CDC-D6B7-425F-A893-58CBA2E987E5}">
      <dgm:prSet phldrT="[文本]" custT="1"/>
      <dgm:spPr/>
      <dgm:t>
        <a:bodyPr/>
        <a:lstStyle/>
        <a:p>
          <a:r>
            <a:rPr lang="en-US" altLang="en-US" sz="2000" dirty="0"/>
            <a:t>RPN </a:t>
          </a:r>
          <a:r>
            <a:rPr lang="zh-CN" altLang="en-US" sz="2000" dirty="0"/>
            <a:t>的训练：在图像特征的基础上进行一个卷积操作，然后利用两个</a:t>
          </a:r>
          <a:r>
            <a:rPr lang="en-US" altLang="en-US" sz="2000" dirty="0"/>
            <a:t>1×1 </a:t>
          </a:r>
          <a:r>
            <a:rPr lang="zh-CN" altLang="en-US" sz="2000" dirty="0"/>
            <a:t>的卷积进行二分类和位置回归</a:t>
          </a:r>
        </a:p>
      </dgm:t>
    </dgm:pt>
    <dgm:pt modelId="{AB475441-CB96-496F-B06D-A6B06FD154E0}" type="parTrans" cxnId="{E59324E3-372B-4FF4-9413-22D647CBBF9F}">
      <dgm:prSet/>
      <dgm:spPr/>
      <dgm:t>
        <a:bodyPr/>
        <a:lstStyle/>
        <a:p>
          <a:endParaRPr lang="zh-CN" altLang="en-US"/>
        </a:p>
      </dgm:t>
    </dgm:pt>
    <dgm:pt modelId="{D6CDDA77-7220-4345-8BB1-2218954C6397}" type="sibTrans" cxnId="{E59324E3-372B-4FF4-9413-22D647CBBF9F}">
      <dgm:prSet/>
      <dgm:spPr/>
      <dgm:t>
        <a:bodyPr/>
        <a:lstStyle/>
        <a:p>
          <a:endParaRPr lang="zh-CN" altLang="en-US"/>
        </a:p>
      </dgm:t>
    </dgm:pt>
    <dgm:pt modelId="{1F07AFBA-5328-48A5-AD26-DC0E88CBEA3E}">
      <dgm:prSet phldrT="[文本]" custT="1"/>
      <dgm:spPr/>
      <dgm:t>
        <a:bodyPr/>
        <a:lstStyle/>
        <a:p>
          <a:r>
            <a:rPr lang="zh-CN" altLang="en-US" sz="2000" dirty="0"/>
            <a:t>生成</a:t>
          </a:r>
          <a:r>
            <a:rPr lang="en-US" altLang="en-US" sz="2000" dirty="0" err="1"/>
            <a:t>RoIs</a:t>
          </a:r>
          <a:r>
            <a:rPr lang="zh-CN" altLang="en-US" sz="2000" dirty="0"/>
            <a:t>：计算所有锚点属于前景的概率和对应的位置参数。</a:t>
          </a:r>
        </a:p>
      </dgm:t>
    </dgm:pt>
    <dgm:pt modelId="{EC2F6BA5-7800-4B18-A562-D0A27F7EC6AC}" type="parTrans" cxnId="{F9DA993D-AE48-4A62-820A-39F52DC43D63}">
      <dgm:prSet/>
      <dgm:spPr/>
      <dgm:t>
        <a:bodyPr/>
        <a:lstStyle/>
        <a:p>
          <a:endParaRPr lang="zh-CN" altLang="en-US"/>
        </a:p>
      </dgm:t>
    </dgm:pt>
    <dgm:pt modelId="{B1CD3E83-FF84-4A96-8300-758BF0DAF357}" type="sibTrans" cxnId="{F9DA993D-AE48-4A62-820A-39F52DC43D63}">
      <dgm:prSet/>
      <dgm:spPr/>
      <dgm:t>
        <a:bodyPr/>
        <a:lstStyle/>
        <a:p>
          <a:endParaRPr lang="zh-CN" altLang="en-US"/>
        </a:p>
      </dgm:t>
    </dgm:pt>
    <dgm:pt modelId="{06AAB11F-162C-4381-85CC-5595365F236C}">
      <dgm:prSet phldrT="[文本]" custT="1"/>
      <dgm:spPr/>
      <dgm:t>
        <a:bodyPr/>
        <a:lstStyle/>
        <a:p>
          <a:r>
            <a:rPr lang="zh-CN" altLang="en-US" sz="2400" dirty="0"/>
            <a:t>分类和回归</a:t>
          </a:r>
        </a:p>
      </dgm:t>
    </dgm:pt>
    <dgm:pt modelId="{ACB85076-1159-44EF-9AF5-8651C3747874}" type="parTrans" cxnId="{CCF5FF3F-3812-484A-849A-9461CBDB9420}">
      <dgm:prSet/>
      <dgm:spPr/>
      <dgm:t>
        <a:bodyPr/>
        <a:lstStyle/>
        <a:p>
          <a:endParaRPr lang="zh-CN" altLang="en-US"/>
        </a:p>
      </dgm:t>
    </dgm:pt>
    <dgm:pt modelId="{C4AABFC3-AE19-4A6C-B78F-162297C7BD4A}" type="sibTrans" cxnId="{CCF5FF3F-3812-484A-849A-9461CBDB9420}">
      <dgm:prSet/>
      <dgm:spPr/>
      <dgm:t>
        <a:bodyPr/>
        <a:lstStyle/>
        <a:p>
          <a:endParaRPr lang="zh-CN" altLang="en-US"/>
        </a:p>
      </dgm:t>
    </dgm:pt>
    <dgm:pt modelId="{A1742B85-7150-451D-BE80-AA355362ABCF}">
      <dgm:prSet phldrT="[文本]" custT="1"/>
      <dgm:spPr/>
      <dgm:t>
        <a:bodyPr/>
        <a:lstStyle/>
        <a:p>
          <a:pPr marL="228600" lvl="1" indent="-228600" algn="l" defTabSz="889000">
            <a:lnSpc>
              <a:spcPct val="90000"/>
            </a:lnSpc>
            <a:spcBef>
              <a:spcPct val="0"/>
            </a:spcBef>
            <a:spcAft>
              <a:spcPct val="20000"/>
            </a:spcAft>
            <a:buChar char="•"/>
          </a:pPr>
          <a:r>
            <a:rPr lang="zh-CN" altLang="en-US" sz="2000" kern="1200" dirty="0">
              <a:solidFill>
                <a:prstClr val="black">
                  <a:hueOff val="0"/>
                  <a:satOff val="0"/>
                  <a:lumOff val="0"/>
                  <a:alphaOff val="0"/>
                </a:prstClr>
              </a:solidFill>
              <a:latin typeface="微软雅黑"/>
              <a:ea typeface="微软雅黑"/>
              <a:cs typeface="+mn-cs"/>
            </a:rPr>
            <a:t>将</a:t>
          </a:r>
          <a:r>
            <a:rPr lang="en-US" altLang="en-US" sz="2000" kern="1200" dirty="0" err="1">
              <a:solidFill>
                <a:prstClr val="black">
                  <a:hueOff val="0"/>
                  <a:satOff val="0"/>
                  <a:lumOff val="0"/>
                  <a:alphaOff val="0"/>
                </a:prstClr>
              </a:solidFill>
              <a:latin typeface="微软雅黑"/>
              <a:ea typeface="微软雅黑"/>
              <a:cs typeface="+mn-cs"/>
            </a:rPr>
            <a:t>RoIs</a:t>
          </a:r>
          <a:r>
            <a:rPr lang="en-US" altLang="en-US" sz="2000" kern="1200" dirty="0">
              <a:solidFill>
                <a:prstClr val="black">
                  <a:hueOff val="0"/>
                  <a:satOff val="0"/>
                  <a:lumOff val="0"/>
                  <a:alphaOff val="0"/>
                </a:prstClr>
              </a:solidFill>
              <a:latin typeface="微软雅黑"/>
              <a:ea typeface="微软雅黑"/>
              <a:cs typeface="+mn-cs"/>
            </a:rPr>
            <a:t> </a:t>
          </a:r>
          <a:r>
            <a:rPr lang="zh-CN" altLang="en-US" sz="2000" kern="1200" dirty="0">
              <a:solidFill>
                <a:prstClr val="black">
                  <a:hueOff val="0"/>
                  <a:satOff val="0"/>
                  <a:lumOff val="0"/>
                  <a:alphaOff val="0"/>
                </a:prstClr>
              </a:solidFill>
              <a:latin typeface="微软雅黑"/>
              <a:ea typeface="微软雅黑"/>
              <a:cs typeface="+mn-cs"/>
            </a:rPr>
            <a:t>和图像特征，对</a:t>
          </a:r>
          <a:r>
            <a:rPr lang="en-US" altLang="en-US" sz="2000" kern="1200" dirty="0" err="1">
              <a:solidFill>
                <a:prstClr val="black">
                  <a:hueOff val="0"/>
                  <a:satOff val="0"/>
                  <a:lumOff val="0"/>
                  <a:alphaOff val="0"/>
                </a:prstClr>
              </a:solidFill>
              <a:latin typeface="微软雅黑"/>
              <a:ea typeface="微软雅黑"/>
              <a:cs typeface="+mn-cs"/>
            </a:rPr>
            <a:t>RoIs</a:t>
          </a:r>
          <a:r>
            <a:rPr lang="en-US" altLang="en-US" sz="2000" kern="1200" dirty="0">
              <a:solidFill>
                <a:prstClr val="black">
                  <a:hueOff val="0"/>
                  <a:satOff val="0"/>
                  <a:lumOff val="0"/>
                  <a:alphaOff val="0"/>
                </a:prstClr>
              </a:solidFill>
              <a:latin typeface="微软雅黑"/>
              <a:ea typeface="微软雅黑"/>
              <a:cs typeface="+mn-cs"/>
            </a:rPr>
            <a:t> </a:t>
          </a:r>
          <a:r>
            <a:rPr lang="zh-CN" altLang="en-US" sz="2000" kern="1200" dirty="0">
              <a:solidFill>
                <a:prstClr val="black">
                  <a:hueOff val="0"/>
                  <a:satOff val="0"/>
                  <a:lumOff val="0"/>
                  <a:alphaOff val="0"/>
                </a:prstClr>
              </a:solidFill>
              <a:latin typeface="微软雅黑"/>
              <a:ea typeface="微软雅黑"/>
              <a:cs typeface="+mn-cs"/>
            </a:rPr>
            <a:t>进行分类，判断所属类别</a:t>
          </a:r>
        </a:p>
      </dgm:t>
    </dgm:pt>
    <dgm:pt modelId="{D9C140EF-6779-4107-9131-66CFAB9EBE4F}" type="parTrans" cxnId="{3864ADE8-5848-47BB-B071-17DF5690BCC9}">
      <dgm:prSet/>
      <dgm:spPr/>
      <dgm:t>
        <a:bodyPr/>
        <a:lstStyle/>
        <a:p>
          <a:endParaRPr lang="zh-CN" altLang="en-US"/>
        </a:p>
      </dgm:t>
    </dgm:pt>
    <dgm:pt modelId="{643F748A-F192-4E5E-9873-9DAF0DCFC496}" type="sibTrans" cxnId="{3864ADE8-5848-47BB-B071-17DF5690BCC9}">
      <dgm:prSet/>
      <dgm:spPr/>
      <dgm:t>
        <a:bodyPr/>
        <a:lstStyle/>
        <a:p>
          <a:endParaRPr lang="zh-CN" altLang="en-US"/>
        </a:p>
      </dgm:t>
    </dgm:pt>
    <dgm:pt modelId="{E1037B31-58B2-4D12-8B23-69E4291D92D4}">
      <dgm:prSet phldrT="[文本]" custT="1"/>
      <dgm:spPr/>
      <dgm:t>
        <a:bodyPr/>
        <a:lstStyle/>
        <a:p>
          <a:pPr marL="228600" lvl="1" indent="-228600" algn="l" defTabSz="889000">
            <a:lnSpc>
              <a:spcPct val="90000"/>
            </a:lnSpc>
            <a:spcBef>
              <a:spcPct val="0"/>
            </a:spcBef>
            <a:spcAft>
              <a:spcPct val="20000"/>
            </a:spcAft>
            <a:buChar char="•"/>
          </a:pPr>
          <a:r>
            <a:rPr lang="zh-CN" altLang="en-US" sz="2000" kern="1200" dirty="0">
              <a:solidFill>
                <a:prstClr val="black">
                  <a:hueOff val="0"/>
                  <a:satOff val="0"/>
                  <a:lumOff val="0"/>
                  <a:alphaOff val="0"/>
                </a:prstClr>
              </a:solidFill>
              <a:latin typeface="微软雅黑"/>
              <a:ea typeface="微软雅黑"/>
              <a:cs typeface="+mn-cs"/>
            </a:rPr>
            <a:t>对</a:t>
          </a:r>
          <a:r>
            <a:rPr lang="en-US" altLang="en-US" sz="2000" kern="1200" dirty="0" err="1">
              <a:solidFill>
                <a:prstClr val="black">
                  <a:hueOff val="0"/>
                  <a:satOff val="0"/>
                  <a:lumOff val="0"/>
                  <a:alphaOff val="0"/>
                </a:prstClr>
              </a:solidFill>
              <a:latin typeface="微软雅黑"/>
              <a:ea typeface="微软雅黑"/>
              <a:cs typeface="+mn-cs"/>
            </a:rPr>
            <a:t>RoIs</a:t>
          </a:r>
          <a:r>
            <a:rPr lang="en-US" altLang="en-US" sz="2000" kern="1200" dirty="0">
              <a:solidFill>
                <a:prstClr val="black">
                  <a:hueOff val="0"/>
                  <a:satOff val="0"/>
                  <a:lumOff val="0"/>
                  <a:alphaOff val="0"/>
                </a:prstClr>
              </a:solidFill>
              <a:latin typeface="微软雅黑"/>
              <a:ea typeface="微软雅黑"/>
              <a:cs typeface="+mn-cs"/>
            </a:rPr>
            <a:t> </a:t>
          </a:r>
          <a:r>
            <a:rPr lang="zh-CN" altLang="en-US" sz="2000" kern="1200" dirty="0">
              <a:solidFill>
                <a:prstClr val="black">
                  <a:hueOff val="0"/>
                  <a:satOff val="0"/>
                  <a:lumOff val="0"/>
                  <a:alphaOff val="0"/>
                </a:prstClr>
              </a:solidFill>
              <a:latin typeface="微软雅黑"/>
              <a:ea typeface="微软雅黑"/>
              <a:cs typeface="+mn-cs"/>
            </a:rPr>
            <a:t>的位置进行微调</a:t>
          </a:r>
        </a:p>
      </dgm:t>
    </dgm:pt>
    <dgm:pt modelId="{AFDEAD11-C06A-49B2-A01A-366ADB979DDF}" type="parTrans" cxnId="{43CD68AD-07E3-483A-BFC8-226257C866A6}">
      <dgm:prSet/>
      <dgm:spPr/>
      <dgm:t>
        <a:bodyPr/>
        <a:lstStyle/>
        <a:p>
          <a:endParaRPr lang="zh-CN" altLang="en-US"/>
        </a:p>
      </dgm:t>
    </dgm:pt>
    <dgm:pt modelId="{84A8D25D-179B-4390-89E2-9F388D8AAE17}" type="sibTrans" cxnId="{43CD68AD-07E3-483A-BFC8-226257C866A6}">
      <dgm:prSet/>
      <dgm:spPr/>
      <dgm:t>
        <a:bodyPr/>
        <a:lstStyle/>
        <a:p>
          <a:endParaRPr lang="zh-CN" altLang="en-US"/>
        </a:p>
      </dgm:t>
    </dgm:pt>
    <dgm:pt modelId="{AC9A2A4E-B0E5-4AA0-AE35-B0A273E49C60}" type="pres">
      <dgm:prSet presAssocID="{3C489278-B515-432B-922C-EBBC70542998}" presName="linear" presStyleCnt="0">
        <dgm:presLayoutVars>
          <dgm:animLvl val="lvl"/>
          <dgm:resizeHandles val="exact"/>
        </dgm:presLayoutVars>
      </dgm:prSet>
      <dgm:spPr/>
    </dgm:pt>
    <dgm:pt modelId="{A5A58715-8828-4884-A5C1-9258BE02888B}" type="pres">
      <dgm:prSet presAssocID="{755E65BD-CBD2-4331-B9B6-4D50CD56A69E}" presName="parentText" presStyleLbl="node1" presStyleIdx="0" presStyleCnt="3" custScaleY="64703">
        <dgm:presLayoutVars>
          <dgm:chMax val="0"/>
          <dgm:bulletEnabled val="1"/>
        </dgm:presLayoutVars>
      </dgm:prSet>
      <dgm:spPr/>
    </dgm:pt>
    <dgm:pt modelId="{9ACB0F65-9535-4FF5-B740-68300AC4C49C}" type="pres">
      <dgm:prSet presAssocID="{755E65BD-CBD2-4331-B9B6-4D50CD56A69E}" presName="childText" presStyleLbl="revTx" presStyleIdx="0" presStyleCnt="3">
        <dgm:presLayoutVars>
          <dgm:bulletEnabled val="1"/>
        </dgm:presLayoutVars>
      </dgm:prSet>
      <dgm:spPr/>
    </dgm:pt>
    <dgm:pt modelId="{320BF56E-9122-481F-8EF7-D7283F8A7D5C}" type="pres">
      <dgm:prSet presAssocID="{06AAB11F-162C-4381-85CC-5595365F236C}" presName="parentText" presStyleLbl="node1" presStyleIdx="1" presStyleCnt="3" custScaleY="64703" custLinFactY="100000" custLinFactNeighborY="137134">
        <dgm:presLayoutVars>
          <dgm:chMax val="0"/>
          <dgm:bulletEnabled val="1"/>
        </dgm:presLayoutVars>
      </dgm:prSet>
      <dgm:spPr/>
    </dgm:pt>
    <dgm:pt modelId="{FF95C447-3DC4-41D5-A558-83746906A937}" type="pres">
      <dgm:prSet presAssocID="{06AAB11F-162C-4381-85CC-5595365F236C}" presName="childText" presStyleLbl="revTx" presStyleIdx="1" presStyleCnt="3" custLinFactY="100000" custLinFactNeighborY="143555">
        <dgm:presLayoutVars>
          <dgm:bulletEnabled val="1"/>
        </dgm:presLayoutVars>
      </dgm:prSet>
      <dgm:spPr/>
    </dgm:pt>
    <dgm:pt modelId="{0A8AEB7A-60E5-467E-ADCB-0F430EA1C584}" type="pres">
      <dgm:prSet presAssocID="{3D786041-8BB6-4E2B-9854-1E453A29FD28}" presName="parentText" presStyleLbl="node1" presStyleIdx="2" presStyleCnt="3" custScaleY="64703" custLinFactNeighborY="-98258">
        <dgm:presLayoutVars>
          <dgm:chMax val="0"/>
          <dgm:bulletEnabled val="1"/>
        </dgm:presLayoutVars>
      </dgm:prSet>
      <dgm:spPr/>
    </dgm:pt>
    <dgm:pt modelId="{9D18B251-A073-4D11-A611-70320B67F174}" type="pres">
      <dgm:prSet presAssocID="{3D786041-8BB6-4E2B-9854-1E453A29FD28}" presName="childText" presStyleLbl="revTx" presStyleIdx="2" presStyleCnt="3" custLinFactY="-44000" custLinFactNeighborY="-100000">
        <dgm:presLayoutVars>
          <dgm:bulletEnabled val="1"/>
        </dgm:presLayoutVars>
      </dgm:prSet>
      <dgm:spPr/>
    </dgm:pt>
  </dgm:ptLst>
  <dgm:cxnLst>
    <dgm:cxn modelId="{12F4D90B-75CA-4395-A842-ED6558D613D5}" type="presOf" srcId="{E1037B31-58B2-4D12-8B23-69E4291D92D4}" destId="{FF95C447-3DC4-41D5-A558-83746906A937}" srcOrd="0" destOrd="1" presId="urn:microsoft.com/office/officeart/2005/8/layout/vList2"/>
    <dgm:cxn modelId="{0954200D-7F86-4D1E-9A72-201BCD19AEE2}" type="presOf" srcId="{105E1842-4383-42AA-8E10-C88E03AACD42}" destId="{9ACB0F65-9535-4FF5-B740-68300AC4C49C}" srcOrd="0" destOrd="0" presId="urn:microsoft.com/office/officeart/2005/8/layout/vList2"/>
    <dgm:cxn modelId="{26688D10-8035-4BDC-8F45-C651ED87DC28}" type="presOf" srcId="{A55B88B3-EDBD-4F14-B057-569B664D84D4}" destId="{9D18B251-A073-4D11-A611-70320B67F174}" srcOrd="0" destOrd="0" presId="urn:microsoft.com/office/officeart/2005/8/layout/vList2"/>
    <dgm:cxn modelId="{47EEFD12-BAFB-488A-9D89-B3B67C5F2A91}" srcId="{755E65BD-CBD2-4331-B9B6-4D50CD56A69E}" destId="{105E1842-4383-42AA-8E10-C88E03AACD42}" srcOrd="0" destOrd="0" parTransId="{ADB9916A-C646-47A0-B3FF-03199E0540F8}" sibTransId="{0304A17B-FF8A-499C-BA2C-A3103600389D}"/>
    <dgm:cxn modelId="{9F22A61E-D683-43FB-9771-A608EA0790AA}" srcId="{3C489278-B515-432B-922C-EBBC70542998}" destId="{3D786041-8BB6-4E2B-9854-1E453A29FD28}" srcOrd="2" destOrd="0" parTransId="{17FF5C6D-28E1-4C2B-B202-630A9B9245B0}" sibTransId="{9B79638A-E244-4335-8504-D9A81A6B8D70}"/>
    <dgm:cxn modelId="{B1A7123B-D30F-41FD-9BD1-834D0AFE8DE0}" srcId="{3D786041-8BB6-4E2B-9854-1E453A29FD28}" destId="{A55B88B3-EDBD-4F14-B057-569B664D84D4}" srcOrd="0" destOrd="0" parTransId="{01684484-68AF-49D0-934F-B91662AC4001}" sibTransId="{A58EC391-3346-401F-AB0A-809CCB4AFC0B}"/>
    <dgm:cxn modelId="{F9DA993D-AE48-4A62-820A-39F52DC43D63}" srcId="{3D786041-8BB6-4E2B-9854-1E453A29FD28}" destId="{1F07AFBA-5328-48A5-AD26-DC0E88CBEA3E}" srcOrd="2" destOrd="0" parTransId="{EC2F6BA5-7800-4B18-A562-D0A27F7EC6AC}" sibTransId="{B1CD3E83-FF84-4A96-8300-758BF0DAF357}"/>
    <dgm:cxn modelId="{CCF5FF3F-3812-484A-849A-9461CBDB9420}" srcId="{3C489278-B515-432B-922C-EBBC70542998}" destId="{06AAB11F-162C-4381-85CC-5595365F236C}" srcOrd="1" destOrd="0" parTransId="{ACB85076-1159-44EF-9AF5-8651C3747874}" sibTransId="{C4AABFC3-AE19-4A6C-B78F-162297C7BD4A}"/>
    <dgm:cxn modelId="{62761258-35BE-4349-928B-B7C43C1146E2}" type="presOf" srcId="{45A53CDC-D6B7-425F-A893-58CBA2E987E5}" destId="{9D18B251-A073-4D11-A611-70320B67F174}" srcOrd="0" destOrd="1" presId="urn:microsoft.com/office/officeart/2005/8/layout/vList2"/>
    <dgm:cxn modelId="{D7775A91-B727-42ED-ADE8-95073CD8D889}" type="presOf" srcId="{3C489278-B515-432B-922C-EBBC70542998}" destId="{AC9A2A4E-B0E5-4AA0-AE35-B0A273E49C60}" srcOrd="0" destOrd="0" presId="urn:microsoft.com/office/officeart/2005/8/layout/vList2"/>
    <dgm:cxn modelId="{43CD68AD-07E3-483A-BFC8-226257C866A6}" srcId="{06AAB11F-162C-4381-85CC-5595365F236C}" destId="{E1037B31-58B2-4D12-8B23-69E4291D92D4}" srcOrd="1" destOrd="0" parTransId="{AFDEAD11-C06A-49B2-A01A-366ADB979DDF}" sibTransId="{84A8D25D-179B-4390-89E2-9F388D8AAE17}"/>
    <dgm:cxn modelId="{B18A98BD-BA5B-4FFB-97DD-D0AA317CE247}" type="presOf" srcId="{755E65BD-CBD2-4331-B9B6-4D50CD56A69E}" destId="{A5A58715-8828-4884-A5C1-9258BE02888B}" srcOrd="0" destOrd="0" presId="urn:microsoft.com/office/officeart/2005/8/layout/vList2"/>
    <dgm:cxn modelId="{0A0A10CC-B694-44DE-AAE3-21EFDA4842BA}" type="presOf" srcId="{1F07AFBA-5328-48A5-AD26-DC0E88CBEA3E}" destId="{9D18B251-A073-4D11-A611-70320B67F174}" srcOrd="0" destOrd="2" presId="urn:microsoft.com/office/officeart/2005/8/layout/vList2"/>
    <dgm:cxn modelId="{712695D3-D160-463C-8B59-64D1F0D0B394}" srcId="{3C489278-B515-432B-922C-EBBC70542998}" destId="{755E65BD-CBD2-4331-B9B6-4D50CD56A69E}" srcOrd="0" destOrd="0" parTransId="{F80C87D4-1A55-407D-BF5E-52AB99487066}" sibTransId="{16ED60F6-157F-499E-83B3-0EBB79A80C62}"/>
    <dgm:cxn modelId="{F73A3ED7-0460-4C65-A8ED-6052FAF158F7}" type="presOf" srcId="{3D786041-8BB6-4E2B-9854-1E453A29FD28}" destId="{0A8AEB7A-60E5-467E-ADCB-0F430EA1C584}" srcOrd="0" destOrd="0" presId="urn:microsoft.com/office/officeart/2005/8/layout/vList2"/>
    <dgm:cxn modelId="{973010DC-BECD-4E19-9D18-B79ADB262AF4}" type="presOf" srcId="{A1742B85-7150-451D-BE80-AA355362ABCF}" destId="{FF95C447-3DC4-41D5-A558-83746906A937}" srcOrd="0" destOrd="0" presId="urn:microsoft.com/office/officeart/2005/8/layout/vList2"/>
    <dgm:cxn modelId="{E59324E3-372B-4FF4-9413-22D647CBBF9F}" srcId="{3D786041-8BB6-4E2B-9854-1E453A29FD28}" destId="{45A53CDC-D6B7-425F-A893-58CBA2E987E5}" srcOrd="1" destOrd="0" parTransId="{AB475441-CB96-496F-B06D-A6B06FD154E0}" sibTransId="{D6CDDA77-7220-4345-8BB1-2218954C6397}"/>
    <dgm:cxn modelId="{3864ADE8-5848-47BB-B071-17DF5690BCC9}" srcId="{06AAB11F-162C-4381-85CC-5595365F236C}" destId="{A1742B85-7150-451D-BE80-AA355362ABCF}" srcOrd="0" destOrd="0" parTransId="{D9C140EF-6779-4107-9131-66CFAB9EBE4F}" sibTransId="{643F748A-F192-4E5E-9873-9DAF0DCFC496}"/>
    <dgm:cxn modelId="{324F07FE-F8E0-4693-BBA1-A008105B1811}" type="presOf" srcId="{06AAB11F-162C-4381-85CC-5595365F236C}" destId="{320BF56E-9122-481F-8EF7-D7283F8A7D5C}" srcOrd="0" destOrd="0" presId="urn:microsoft.com/office/officeart/2005/8/layout/vList2"/>
    <dgm:cxn modelId="{185A81BC-D27B-4C60-8287-F33DC4F16045}" type="presParOf" srcId="{AC9A2A4E-B0E5-4AA0-AE35-B0A273E49C60}" destId="{A5A58715-8828-4884-A5C1-9258BE02888B}" srcOrd="0" destOrd="0" presId="urn:microsoft.com/office/officeart/2005/8/layout/vList2"/>
    <dgm:cxn modelId="{A231AFBD-0940-4380-B5F1-8C8074F80D88}" type="presParOf" srcId="{AC9A2A4E-B0E5-4AA0-AE35-B0A273E49C60}" destId="{9ACB0F65-9535-4FF5-B740-68300AC4C49C}" srcOrd="1" destOrd="0" presId="urn:microsoft.com/office/officeart/2005/8/layout/vList2"/>
    <dgm:cxn modelId="{920BA9E8-1DD3-4151-A7D3-DE6A11BE0182}" type="presParOf" srcId="{AC9A2A4E-B0E5-4AA0-AE35-B0A273E49C60}" destId="{320BF56E-9122-481F-8EF7-D7283F8A7D5C}" srcOrd="2" destOrd="0" presId="urn:microsoft.com/office/officeart/2005/8/layout/vList2"/>
    <dgm:cxn modelId="{ACD48CE0-2EE6-405D-A4E1-527644A53AF4}" type="presParOf" srcId="{AC9A2A4E-B0E5-4AA0-AE35-B0A273E49C60}" destId="{FF95C447-3DC4-41D5-A558-83746906A937}" srcOrd="3" destOrd="0" presId="urn:microsoft.com/office/officeart/2005/8/layout/vList2"/>
    <dgm:cxn modelId="{D4149691-2D79-40E6-B089-D2FE21DCACD2}" type="presParOf" srcId="{AC9A2A4E-B0E5-4AA0-AE35-B0A273E49C60}" destId="{0A8AEB7A-60E5-467E-ADCB-0F430EA1C584}" srcOrd="4" destOrd="0" presId="urn:microsoft.com/office/officeart/2005/8/layout/vList2"/>
    <dgm:cxn modelId="{F90308CD-D8B1-4BD1-8628-554CF5DDB28F}" type="presParOf" srcId="{AC9A2A4E-B0E5-4AA0-AE35-B0A273E49C60}" destId="{9D18B251-A073-4D11-A611-70320B67F17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58715-8828-4884-A5C1-9258BE02888B}">
      <dsp:nvSpPr>
        <dsp:cNvPr id="0" name=""/>
        <dsp:cNvSpPr/>
      </dsp:nvSpPr>
      <dsp:spPr>
        <a:xfrm>
          <a:off x="0" y="2590"/>
          <a:ext cx="8128000" cy="605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提取特征</a:t>
          </a:r>
        </a:p>
      </dsp:txBody>
      <dsp:txXfrm>
        <a:off x="29564" y="32154"/>
        <a:ext cx="8068872" cy="546492"/>
      </dsp:txXfrm>
    </dsp:sp>
    <dsp:sp modelId="{9ACB0F65-9535-4FF5-B740-68300AC4C49C}">
      <dsp:nvSpPr>
        <dsp:cNvPr id="0" name=""/>
        <dsp:cNvSpPr/>
      </dsp:nvSpPr>
      <dsp:spPr>
        <a:xfrm>
          <a:off x="0" y="608210"/>
          <a:ext cx="8128000"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利用卷积神经网络</a:t>
          </a:r>
          <a:r>
            <a:rPr lang="en-US" altLang="en-US" sz="2000" kern="1200" dirty="0"/>
            <a:t>VGG16 </a:t>
          </a:r>
          <a:r>
            <a:rPr lang="zh-CN" altLang="en-US" sz="2000" kern="1200" dirty="0"/>
            <a:t>提取输入图像的特征</a:t>
          </a:r>
        </a:p>
      </dsp:txBody>
      <dsp:txXfrm>
        <a:off x="0" y="608210"/>
        <a:ext cx="8128000" cy="828000"/>
      </dsp:txXfrm>
    </dsp:sp>
    <dsp:sp modelId="{320BF56E-9122-481F-8EF7-D7283F8A7D5C}">
      <dsp:nvSpPr>
        <dsp:cNvPr id="0" name=""/>
        <dsp:cNvSpPr/>
      </dsp:nvSpPr>
      <dsp:spPr>
        <a:xfrm>
          <a:off x="0" y="3685097"/>
          <a:ext cx="8128000" cy="605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分类和回归</a:t>
          </a:r>
        </a:p>
      </dsp:txBody>
      <dsp:txXfrm>
        <a:off x="29564" y="3714661"/>
        <a:ext cx="8068872" cy="546492"/>
      </dsp:txXfrm>
    </dsp:sp>
    <dsp:sp modelId="{FF95C447-3DC4-41D5-A558-83746906A937}">
      <dsp:nvSpPr>
        <dsp:cNvPr id="0" name=""/>
        <dsp:cNvSpPr/>
      </dsp:nvSpPr>
      <dsp:spPr>
        <a:xfrm>
          <a:off x="0" y="4342880"/>
          <a:ext cx="8128000" cy="957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solidFill>
                <a:prstClr val="black">
                  <a:hueOff val="0"/>
                  <a:satOff val="0"/>
                  <a:lumOff val="0"/>
                  <a:alphaOff val="0"/>
                </a:prstClr>
              </a:solidFill>
              <a:latin typeface="微软雅黑"/>
              <a:ea typeface="微软雅黑"/>
              <a:cs typeface="+mn-cs"/>
            </a:rPr>
            <a:t>将</a:t>
          </a:r>
          <a:r>
            <a:rPr lang="en-US" altLang="en-US" sz="2000" kern="1200" dirty="0" err="1">
              <a:solidFill>
                <a:prstClr val="black">
                  <a:hueOff val="0"/>
                  <a:satOff val="0"/>
                  <a:lumOff val="0"/>
                  <a:alphaOff val="0"/>
                </a:prstClr>
              </a:solidFill>
              <a:latin typeface="微软雅黑"/>
              <a:ea typeface="微软雅黑"/>
              <a:cs typeface="+mn-cs"/>
            </a:rPr>
            <a:t>RoIs</a:t>
          </a:r>
          <a:r>
            <a:rPr lang="en-US" altLang="en-US" sz="2000" kern="1200" dirty="0">
              <a:solidFill>
                <a:prstClr val="black">
                  <a:hueOff val="0"/>
                  <a:satOff val="0"/>
                  <a:lumOff val="0"/>
                  <a:alphaOff val="0"/>
                </a:prstClr>
              </a:solidFill>
              <a:latin typeface="微软雅黑"/>
              <a:ea typeface="微软雅黑"/>
              <a:cs typeface="+mn-cs"/>
            </a:rPr>
            <a:t> </a:t>
          </a:r>
          <a:r>
            <a:rPr lang="zh-CN" altLang="en-US" sz="2000" kern="1200" dirty="0">
              <a:solidFill>
                <a:prstClr val="black">
                  <a:hueOff val="0"/>
                  <a:satOff val="0"/>
                  <a:lumOff val="0"/>
                  <a:alphaOff val="0"/>
                </a:prstClr>
              </a:solidFill>
              <a:latin typeface="微软雅黑"/>
              <a:ea typeface="微软雅黑"/>
              <a:cs typeface="+mn-cs"/>
            </a:rPr>
            <a:t>和图像特征，对</a:t>
          </a:r>
          <a:r>
            <a:rPr lang="en-US" altLang="en-US" sz="2000" kern="1200" dirty="0" err="1">
              <a:solidFill>
                <a:prstClr val="black">
                  <a:hueOff val="0"/>
                  <a:satOff val="0"/>
                  <a:lumOff val="0"/>
                  <a:alphaOff val="0"/>
                </a:prstClr>
              </a:solidFill>
              <a:latin typeface="微软雅黑"/>
              <a:ea typeface="微软雅黑"/>
              <a:cs typeface="+mn-cs"/>
            </a:rPr>
            <a:t>RoIs</a:t>
          </a:r>
          <a:r>
            <a:rPr lang="en-US" altLang="en-US" sz="2000" kern="1200" dirty="0">
              <a:solidFill>
                <a:prstClr val="black">
                  <a:hueOff val="0"/>
                  <a:satOff val="0"/>
                  <a:lumOff val="0"/>
                  <a:alphaOff val="0"/>
                </a:prstClr>
              </a:solidFill>
              <a:latin typeface="微软雅黑"/>
              <a:ea typeface="微软雅黑"/>
              <a:cs typeface="+mn-cs"/>
            </a:rPr>
            <a:t> </a:t>
          </a:r>
          <a:r>
            <a:rPr lang="zh-CN" altLang="en-US" sz="2000" kern="1200" dirty="0">
              <a:solidFill>
                <a:prstClr val="black">
                  <a:hueOff val="0"/>
                  <a:satOff val="0"/>
                  <a:lumOff val="0"/>
                  <a:alphaOff val="0"/>
                </a:prstClr>
              </a:solidFill>
              <a:latin typeface="微软雅黑"/>
              <a:ea typeface="微软雅黑"/>
              <a:cs typeface="+mn-cs"/>
            </a:rPr>
            <a:t>进行分类，判断所属类别</a:t>
          </a:r>
        </a:p>
        <a:p>
          <a:pPr marL="228600" lvl="1" indent="-228600" algn="l" defTabSz="889000">
            <a:lnSpc>
              <a:spcPct val="90000"/>
            </a:lnSpc>
            <a:spcBef>
              <a:spcPct val="0"/>
            </a:spcBef>
            <a:spcAft>
              <a:spcPct val="20000"/>
            </a:spcAft>
            <a:buChar char="•"/>
          </a:pPr>
          <a:r>
            <a:rPr lang="zh-CN" altLang="en-US" sz="2000" kern="1200" dirty="0">
              <a:solidFill>
                <a:prstClr val="black">
                  <a:hueOff val="0"/>
                  <a:satOff val="0"/>
                  <a:lumOff val="0"/>
                  <a:alphaOff val="0"/>
                </a:prstClr>
              </a:solidFill>
              <a:latin typeface="微软雅黑"/>
              <a:ea typeface="微软雅黑"/>
              <a:cs typeface="+mn-cs"/>
            </a:rPr>
            <a:t>对</a:t>
          </a:r>
          <a:r>
            <a:rPr lang="en-US" altLang="en-US" sz="2000" kern="1200" dirty="0" err="1">
              <a:solidFill>
                <a:prstClr val="black">
                  <a:hueOff val="0"/>
                  <a:satOff val="0"/>
                  <a:lumOff val="0"/>
                  <a:alphaOff val="0"/>
                </a:prstClr>
              </a:solidFill>
              <a:latin typeface="微软雅黑"/>
              <a:ea typeface="微软雅黑"/>
              <a:cs typeface="+mn-cs"/>
            </a:rPr>
            <a:t>RoIs</a:t>
          </a:r>
          <a:r>
            <a:rPr lang="en-US" altLang="en-US" sz="2000" kern="1200" dirty="0">
              <a:solidFill>
                <a:prstClr val="black">
                  <a:hueOff val="0"/>
                  <a:satOff val="0"/>
                  <a:lumOff val="0"/>
                  <a:alphaOff val="0"/>
                </a:prstClr>
              </a:solidFill>
              <a:latin typeface="微软雅黑"/>
              <a:ea typeface="微软雅黑"/>
              <a:cs typeface="+mn-cs"/>
            </a:rPr>
            <a:t> </a:t>
          </a:r>
          <a:r>
            <a:rPr lang="zh-CN" altLang="en-US" sz="2000" kern="1200" dirty="0">
              <a:solidFill>
                <a:prstClr val="black">
                  <a:hueOff val="0"/>
                  <a:satOff val="0"/>
                  <a:lumOff val="0"/>
                  <a:alphaOff val="0"/>
                </a:prstClr>
              </a:solidFill>
              <a:latin typeface="微软雅黑"/>
              <a:ea typeface="微软雅黑"/>
              <a:cs typeface="+mn-cs"/>
            </a:rPr>
            <a:t>的位置进行微调</a:t>
          </a:r>
        </a:p>
      </dsp:txBody>
      <dsp:txXfrm>
        <a:off x="0" y="4342880"/>
        <a:ext cx="8128000" cy="957375"/>
      </dsp:txXfrm>
    </dsp:sp>
    <dsp:sp modelId="{0A8AEB7A-60E5-467E-ADCB-0F430EA1C584}">
      <dsp:nvSpPr>
        <dsp:cNvPr id="0" name=""/>
        <dsp:cNvSpPr/>
      </dsp:nvSpPr>
      <dsp:spPr>
        <a:xfrm>
          <a:off x="0" y="1219508"/>
          <a:ext cx="8128000" cy="605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244600">
            <a:lnSpc>
              <a:spcPct val="90000"/>
            </a:lnSpc>
            <a:spcBef>
              <a:spcPct val="0"/>
            </a:spcBef>
            <a:spcAft>
              <a:spcPct val="35000"/>
            </a:spcAft>
            <a:buNone/>
          </a:pPr>
          <a:r>
            <a:rPr lang="zh-CN" altLang="en-US" sz="2400" kern="1200" dirty="0">
              <a:solidFill>
                <a:prstClr val="white"/>
              </a:solidFill>
              <a:latin typeface="微软雅黑"/>
              <a:ea typeface="微软雅黑"/>
              <a:cs typeface="+mn-cs"/>
            </a:rPr>
            <a:t>提取</a:t>
          </a:r>
          <a:r>
            <a:rPr lang="en-US" altLang="en-US" sz="2400" kern="1200" dirty="0">
              <a:solidFill>
                <a:prstClr val="white"/>
              </a:solidFill>
              <a:latin typeface="微软雅黑"/>
              <a:ea typeface="微软雅黑"/>
              <a:cs typeface="+mn-cs"/>
            </a:rPr>
            <a:t>ROIs</a:t>
          </a:r>
          <a:endParaRPr lang="zh-CN" altLang="en-US" sz="2400" kern="1200" dirty="0">
            <a:solidFill>
              <a:prstClr val="white"/>
            </a:solidFill>
            <a:latin typeface="微软雅黑"/>
            <a:ea typeface="微软雅黑"/>
            <a:cs typeface="+mn-cs"/>
          </a:endParaRPr>
        </a:p>
      </dsp:txBody>
      <dsp:txXfrm>
        <a:off x="29564" y="1249072"/>
        <a:ext cx="8068872" cy="546492"/>
      </dsp:txXfrm>
    </dsp:sp>
    <dsp:sp modelId="{9D18B251-A073-4D11-A611-70320B67F174}">
      <dsp:nvSpPr>
        <dsp:cNvPr id="0" name=""/>
        <dsp:cNvSpPr/>
      </dsp:nvSpPr>
      <dsp:spPr>
        <a:xfrm>
          <a:off x="0" y="1871876"/>
          <a:ext cx="8128000" cy="181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获取锚点：获得图像特征的多个锚点</a:t>
          </a:r>
        </a:p>
        <a:p>
          <a:pPr marL="228600" lvl="1" indent="-228600" algn="l" defTabSz="889000">
            <a:lnSpc>
              <a:spcPct val="90000"/>
            </a:lnSpc>
            <a:spcBef>
              <a:spcPct val="0"/>
            </a:spcBef>
            <a:spcAft>
              <a:spcPct val="20000"/>
            </a:spcAft>
            <a:buChar char="•"/>
          </a:pPr>
          <a:r>
            <a:rPr lang="en-US" altLang="en-US" sz="2000" kern="1200" dirty="0"/>
            <a:t>RPN </a:t>
          </a:r>
          <a:r>
            <a:rPr lang="zh-CN" altLang="en-US" sz="2000" kern="1200" dirty="0"/>
            <a:t>的训练：在图像特征的基础上进行一个卷积操作，然后利用两个</a:t>
          </a:r>
          <a:r>
            <a:rPr lang="en-US" altLang="en-US" sz="2000" kern="1200" dirty="0"/>
            <a:t>1×1 </a:t>
          </a:r>
          <a:r>
            <a:rPr lang="zh-CN" altLang="en-US" sz="2000" kern="1200" dirty="0"/>
            <a:t>的卷积进行二分类和位置回归</a:t>
          </a:r>
        </a:p>
        <a:p>
          <a:pPr marL="228600" lvl="1" indent="-228600" algn="l" defTabSz="889000">
            <a:lnSpc>
              <a:spcPct val="90000"/>
            </a:lnSpc>
            <a:spcBef>
              <a:spcPct val="0"/>
            </a:spcBef>
            <a:spcAft>
              <a:spcPct val="20000"/>
            </a:spcAft>
            <a:buChar char="•"/>
          </a:pPr>
          <a:r>
            <a:rPr lang="zh-CN" altLang="en-US" sz="2000" kern="1200" dirty="0"/>
            <a:t>生成</a:t>
          </a:r>
          <a:r>
            <a:rPr lang="en-US" altLang="en-US" sz="2000" kern="1200" dirty="0" err="1"/>
            <a:t>RoIs</a:t>
          </a:r>
          <a:r>
            <a:rPr lang="zh-CN" altLang="en-US" sz="2000" kern="1200" dirty="0"/>
            <a:t>：计算所有锚点属于前景的概率和对应的位置参数。</a:t>
          </a:r>
        </a:p>
      </dsp:txBody>
      <dsp:txXfrm>
        <a:off x="0" y="1871876"/>
        <a:ext cx="8128000" cy="18112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CF2923-B800-461F-8F7D-8C392171B0A4}" type="datetimeFigureOut">
              <a:rPr lang="zh-CN" altLang="en-US" smtClean="0"/>
              <a:t>2022/1/11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D5C4B1-2967-4AA4-9EDB-0B16A2B071C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第一步，检测形状边缘及采样。通过一些边缘检测算子来获取轮廓边缘，通过一些采样算法来得到各采样点。</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第一步，检测形状边缘及采样。通过一些边缘检测算子来获取轮廓边缘，通过一些采样算法来得到各采样点。</a:t>
            </a:r>
          </a:p>
        </p:txBody>
      </p:sp>
    </p:spTree>
    <p:extLst>
      <p:ext uri="{BB962C8B-B14F-4D97-AF65-F5344CB8AC3E}">
        <p14:creationId xmlns:p14="http://schemas.microsoft.com/office/powerpoint/2010/main" val="1283272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66964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5227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946191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12826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2255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69253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19120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37838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17670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63880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79324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42453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26013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28198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163078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78826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619954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29624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8CE019-CA4B-4340-B936-05993F38ABB3}" type="slidenum">
              <a:rPr kumimoji="1" lang="zh-CN" altLang="en-US" smtClean="0"/>
              <a:t>4</a:t>
            </a:fld>
            <a:endParaRPr kumimoji="1" lang="zh-CN" altLang="en-US"/>
          </a:p>
        </p:txBody>
      </p:sp>
    </p:spTree>
    <p:extLst>
      <p:ext uri="{BB962C8B-B14F-4D97-AF65-F5344CB8AC3E}">
        <p14:creationId xmlns:p14="http://schemas.microsoft.com/office/powerpoint/2010/main" val="3544867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90258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57549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21677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pic>
        <p:nvPicPr>
          <p:cNvPr id="10" name="图片 9"/>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图片 28"/>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pic>
        <p:nvPicPr>
          <p:cNvPr id="9" name="图片 8"/>
          <p:cNvPicPr>
            <a:picLocks noChangeAspect="1"/>
          </p:cNvPicPr>
          <p:nvPr userDrawn="1"/>
        </p:nvPicPr>
        <p:blipFill>
          <a:blip r:embed="rId3"/>
          <a:stretch>
            <a:fillRect/>
          </a:stretch>
        </p:blipFill>
        <p:spPr>
          <a:xfrm>
            <a:off x="277244" y="169068"/>
            <a:ext cx="2100786" cy="440532"/>
          </a:xfrm>
          <a:prstGeom prst="rect">
            <a:avLst/>
          </a:prstGeom>
        </p:spPr>
      </p:pic>
      <p:sp>
        <p:nvSpPr>
          <p:cNvPr id="7" name="矩形 6"/>
          <p:cNvSpPr/>
          <p:nvPr userDrawn="1"/>
        </p:nvSpPr>
        <p:spPr>
          <a:xfrm>
            <a:off x="-57754" y="1181451"/>
            <a:ext cx="12307508" cy="5702360"/>
          </a:xfrm>
          <a:prstGeom prst="rect">
            <a:avLst/>
          </a:prstGeom>
          <a:blipFill dpi="0" rotWithShape="1">
            <a:blip r:embed="rId4">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pic>
        <p:nvPicPr>
          <p:cNvPr id="9" name="图片 8"/>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 name="矩形 1"/>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4"/>
          <a:stretch>
            <a:fillRect/>
          </a:stretch>
        </p:blipFill>
        <p:spPr>
          <a:xfrm>
            <a:off x="9755073"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4"/>
          <a:stretch>
            <a:fillRect/>
          </a:stretch>
        </p:blipFill>
        <p:spPr>
          <a:xfrm>
            <a:off x="349812"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4"/>
          <a:stretch>
            <a:fillRect/>
          </a:stretch>
        </p:blipFill>
        <p:spPr>
          <a:xfrm>
            <a:off x="349812"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4934571" y="2267571"/>
            <a:ext cx="2322858" cy="2322858"/>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3"/>
          <a:stretch>
            <a:fillRect/>
          </a:stretch>
        </p:blipFill>
        <p:spPr>
          <a:xfrm>
            <a:off x="9755073"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5无底色logo">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4" name="图片 3"/>
          <p:cNvPicPr>
            <a:picLocks noChangeAspect="1"/>
          </p:cNvPicPr>
          <p:nvPr userDrawn="1"/>
        </p:nvPicPr>
        <p:blipFill>
          <a:blip r:embed="rId2"/>
          <a:stretch>
            <a:fillRect/>
          </a:stretch>
        </p:blipFill>
        <p:spPr>
          <a:xfrm>
            <a:off x="9755073"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5" name="矩形 4"/>
          <p:cNvSpPr/>
          <p:nvPr userDrawn="1"/>
        </p:nvSpPr>
        <p:spPr>
          <a:xfrm>
            <a:off x="0" y="1414472"/>
            <a:ext cx="12156460" cy="5632376"/>
          </a:xfrm>
          <a:prstGeom prst="rect">
            <a:avLst/>
          </a:prstGeom>
          <a:blipFill dpi="0" rotWithShape="1">
            <a:blip r:embed="rId3">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结尾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pic>
        <p:nvPicPr>
          <p:cNvPr id="10" name="图片 9"/>
          <p:cNvPicPr>
            <a:picLocks noChangeAspect="1"/>
          </p:cNvPicPr>
          <p:nvPr userDrawn="1"/>
        </p:nvPicPr>
        <p:blipFill>
          <a:blip r:embed="rId3"/>
          <a:stretch>
            <a:fillRect/>
          </a:stretch>
        </p:blipFill>
        <p:spPr>
          <a:xfrm>
            <a:off x="277244" y="169068"/>
            <a:ext cx="2100786" cy="440532"/>
          </a:xfrm>
          <a:prstGeom prst="rect">
            <a:avLst/>
          </a:prstGeom>
        </p:spPr>
      </p:pic>
      <p:sp>
        <p:nvSpPr>
          <p:cNvPr id="6" name="矩形 5"/>
          <p:cNvSpPr/>
          <p:nvPr userDrawn="1"/>
        </p:nvSpPr>
        <p:spPr>
          <a:xfrm>
            <a:off x="-57754" y="1181451"/>
            <a:ext cx="12307508" cy="5702360"/>
          </a:xfrm>
          <a:prstGeom prst="rect">
            <a:avLst/>
          </a:prstGeom>
          <a:blipFill dpi="0" rotWithShape="1">
            <a:blip r:embed="rId4">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图片 13"/>
          <p:cNvPicPr>
            <a:picLocks noChangeAspect="1"/>
          </p:cNvPicPr>
          <p:nvPr userDrawn="1"/>
        </p:nvPicPr>
        <p:blipFill>
          <a:blip r:embed="rId3"/>
          <a:stretch>
            <a:fillRect/>
          </a:stretch>
        </p:blipFill>
        <p:spPr>
          <a:xfrm>
            <a:off x="277244" y="169068"/>
            <a:ext cx="2100786" cy="440532"/>
          </a:xfrm>
          <a:prstGeom prst="rect">
            <a:avLst/>
          </a:prstGeom>
        </p:spPr>
      </p:pic>
      <p:sp>
        <p:nvSpPr>
          <p:cNvPr id="15" name="矩形 14"/>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图片 13"/>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图片 17"/>
          <p:cNvPicPr>
            <a:picLocks noChangeAspect="1"/>
          </p:cNvPicPr>
          <p:nvPr userDrawn="1"/>
        </p:nvPicPr>
        <p:blipFill>
          <a:blip r:embed="rId3"/>
          <a:stretch>
            <a:fillRect/>
          </a:stretch>
        </p:blipFill>
        <p:spPr>
          <a:xfrm>
            <a:off x="277244" y="169068"/>
            <a:ext cx="2100786" cy="440532"/>
          </a:xfrm>
          <a:prstGeom prst="rect">
            <a:avLst/>
          </a:prstGeom>
        </p:spPr>
      </p:pic>
      <p:sp>
        <p:nvSpPr>
          <p:cNvPr id="19" name="矩形 18"/>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图片 17"/>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图片 25"/>
          <p:cNvPicPr>
            <a:picLocks noChangeAspect="1"/>
          </p:cNvPicPr>
          <p:nvPr userDrawn="1"/>
        </p:nvPicPr>
        <p:blipFill>
          <a:blip r:embed="rId3"/>
          <a:stretch>
            <a:fillRect/>
          </a:stretch>
        </p:blipFill>
        <p:spPr>
          <a:xfrm>
            <a:off x="277244" y="169068"/>
            <a:ext cx="2100786" cy="440532"/>
          </a:xfrm>
          <a:prstGeom prst="rect">
            <a:avLst/>
          </a:prstGeom>
        </p:spPr>
      </p:pic>
      <p:sp>
        <p:nvSpPr>
          <p:cNvPr id="27" name="矩形 26"/>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图片 25"/>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图片 28"/>
          <p:cNvPicPr>
            <a:picLocks noChangeAspect="1"/>
          </p:cNvPicPr>
          <p:nvPr userDrawn="1"/>
        </p:nvPicPr>
        <p:blipFill>
          <a:blip r:embed="rId3"/>
          <a:stretch>
            <a:fillRect/>
          </a:stretch>
        </p:blipFill>
        <p:spPr>
          <a:xfrm>
            <a:off x="277244" y="169068"/>
            <a:ext cx="2100786" cy="440532"/>
          </a:xfrm>
          <a:prstGeom prst="rect">
            <a:avLst/>
          </a:prstGeom>
        </p:spPr>
      </p:pic>
      <p:sp>
        <p:nvSpPr>
          <p:cNvPr id="10" name="矩形 9"/>
          <p:cNvSpPr/>
          <p:nvPr userDrawn="1"/>
        </p:nvSpPr>
        <p:spPr>
          <a:xfrm>
            <a:off x="5814919" y="1811930"/>
            <a:ext cx="9148698" cy="5236921"/>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mc:AlternateContent xmlns:mc="http://schemas.openxmlformats.org/markup-compatibility/2006" xmlns:p14="http://schemas.microsoft.com/office/powerpoint/2010/main">
    <mc:Choice Requires="p14">
      <p:transition spd="med" p14:dur="699"/>
    </mc:Choice>
    <mc:Fallback xmlns="">
      <p:transition spd="med"/>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opconty/pytorch_ctpn"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opconty/pytorch_ctpn"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915887"/>
            <a:ext cx="12192001" cy="2792748"/>
          </a:xfrm>
          <a:prstGeom prst="rect">
            <a:avLst/>
          </a:prstGeom>
          <a:gradFill flip="none" rotWithShape="1">
            <a:gsLst>
              <a:gs pos="0">
                <a:schemeClr val="bg1"/>
              </a:gs>
              <a:gs pos="30000">
                <a:schemeClr val="bg1">
                  <a:alpha val="70000"/>
                </a:schemeClr>
              </a:gs>
              <a:gs pos="50000">
                <a:schemeClr val="bg1"/>
              </a:gs>
              <a:gs pos="70000">
                <a:schemeClr val="bg1">
                  <a:alpha val="70000"/>
                </a:schemeClr>
              </a:gs>
              <a:gs pos="100000">
                <a:schemeClr val="bg1"/>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p:nvPr>
        </p:nvSpPr>
        <p:spPr/>
        <p:txBody>
          <a:bodyPr/>
          <a:lstStyle/>
          <a:p>
            <a:r>
              <a:rPr lang="en-US" dirty="0" err="1"/>
              <a:t>出租车发票识别</a:t>
            </a:r>
            <a:endParaRPr dirty="0"/>
          </a:p>
        </p:txBody>
      </p:sp>
      <p:pic>
        <p:nvPicPr>
          <p:cNvPr id="7" name="图形 6" descr="教授"/>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5352" y="3461818"/>
            <a:ext cx="536625" cy="536625"/>
          </a:xfrm>
          <a:prstGeom prst="rect">
            <a:avLst/>
          </a:prstGeom>
        </p:spPr>
      </p:pic>
      <p:sp>
        <p:nvSpPr>
          <p:cNvPr id="10" name="文本占位符 4"/>
          <p:cNvSpPr txBox="1"/>
          <p:nvPr/>
        </p:nvSpPr>
        <p:spPr>
          <a:xfrm>
            <a:off x="3950597" y="3613211"/>
            <a:ext cx="4888602" cy="385445"/>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9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solidFill>
                  <a:schemeClr val="tx1">
                    <a:lumMod val="95000"/>
                    <a:lumOff val="5000"/>
                  </a:schemeClr>
                </a:solidFill>
              </a:rPr>
              <a:t>陈若愚  李嫣 钟逸晟 刘康威 李葭 </a:t>
            </a:r>
            <a:endParaRPr lang="en-US" altLang="zh-CN" sz="1800" dirty="0">
              <a:solidFill>
                <a:schemeClr val="tx1">
                  <a:lumMod val="95000"/>
                  <a:lumOff val="5000"/>
                </a:schemeClr>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134602" y="2470485"/>
            <a:ext cx="7922795" cy="1074822"/>
          </a:xfrm>
        </p:spPr>
        <p:txBody>
          <a:bodyPr/>
          <a:lstStyle/>
          <a:p>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基于</a:t>
            </a:r>
            <a:r>
              <a:rPr kumimoji="1" lang="en-US" altLang="zh-CN" dirty="0">
                <a:latin typeface="Times New Roman" panose="02020603050405020304" pitchFamily="18" charset="0"/>
                <a:ea typeface="FangSong" panose="02010609060101010101" pitchFamily="49" charset="-122"/>
                <a:cs typeface="Times New Roman" panose="02020603050405020304" pitchFamily="18" charset="0"/>
              </a:rPr>
              <a:t>EAST</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的文字检测</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TWO</a:t>
            </a:r>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
        <p:nvSpPr>
          <p:cNvPr id="5" name="文本框 4">
            <a:extLst>
              <a:ext uri="{FF2B5EF4-FFF2-40B4-BE49-F238E27FC236}">
                <a16:creationId xmlns:a16="http://schemas.microsoft.com/office/drawing/2014/main" id="{E2F2BCF7-51CF-BF46-B220-99715FF8BB1C}"/>
              </a:ext>
            </a:extLst>
          </p:cNvPr>
          <p:cNvSpPr txBox="1"/>
          <p:nvPr/>
        </p:nvSpPr>
        <p:spPr>
          <a:xfrm>
            <a:off x="5388113" y="4743075"/>
            <a:ext cx="1415772" cy="584775"/>
          </a:xfrm>
          <a:prstGeom prst="rect">
            <a:avLst/>
          </a:prstGeom>
          <a:noFill/>
        </p:spPr>
        <p:txBody>
          <a:bodyPr wrap="none" rtlCol="0">
            <a:spAutoFit/>
          </a:bodyPr>
          <a:lstStyle/>
          <a:p>
            <a:r>
              <a:rPr kumimoji="1" lang="zh-CN" altLang="en-US" sz="3200" dirty="0">
                <a:latin typeface="FangSong" panose="02010609060101010101" pitchFamily="49" charset="-122"/>
                <a:ea typeface="FangSong" panose="02010609060101010101" pitchFamily="49" charset="-122"/>
              </a:rPr>
              <a:t>刘康威</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03885" y="565314"/>
            <a:ext cx="8314584" cy="777457"/>
          </a:xfrm>
          <a:prstGeom prst="rect">
            <a:avLst/>
          </a:prstGeom>
        </p:spPr>
        <p:txBody>
          <a:bodyPr wrap="square">
            <a:spAutoFit/>
          </a:bodyPr>
          <a:lstStyle/>
          <a:p>
            <a:pPr marL="285750" indent="-285750">
              <a:lnSpc>
                <a:spcPct val="130000"/>
              </a:lnSpc>
              <a:buFont typeface="Arial" panose="020B0604020202020204" pitchFamily="34" charset="0"/>
              <a:buChar char="•"/>
            </a:pPr>
            <a:r>
              <a:rPr lang="en-US" dirty="0">
                <a:solidFill>
                  <a:schemeClr val="tx1">
                    <a:lumMod val="95000"/>
                    <a:lumOff val="5000"/>
                  </a:schemeClr>
                </a:solidFill>
                <a:latin typeface="微软雅黑" charset="0"/>
                <a:ea typeface="微软雅黑" charset="0"/>
              </a:rPr>
              <a:t>AN EFFICIENT ACCURACY SCENES TEXT DETECTION BUILD AT FCN</a:t>
            </a:r>
            <a:endParaRPr dirty="0">
              <a:solidFill>
                <a:schemeClr val="tx1">
                  <a:lumMod val="95000"/>
                  <a:lumOff val="5000"/>
                </a:schemeClr>
              </a:solidFill>
              <a:latin typeface="微软雅黑" charset="0"/>
              <a:ea typeface="微软雅黑" charset="0"/>
            </a:endParaRPr>
          </a:p>
          <a:p>
            <a:pPr marL="285750" indent="-285750">
              <a:lnSpc>
                <a:spcPct val="130000"/>
              </a:lnSpc>
              <a:buFont typeface="Arial" panose="020B0604020202020204" pitchFamily="34" charset="0"/>
              <a:buChar char="•"/>
            </a:pPr>
            <a:r>
              <a:rPr lang="en-US" dirty="0">
                <a:solidFill>
                  <a:schemeClr val="tx1">
                    <a:lumMod val="95000"/>
                    <a:lumOff val="5000"/>
                  </a:schemeClr>
                </a:solidFill>
                <a:latin typeface="微软雅黑" charset="0"/>
                <a:ea typeface="微软雅黑" charset="0"/>
              </a:rPr>
              <a:t>Pipeline</a:t>
            </a:r>
            <a:endParaRPr dirty="0">
              <a:solidFill>
                <a:schemeClr val="tx1">
                  <a:lumMod val="95000"/>
                  <a:lumOff val="5000"/>
                </a:schemeClr>
              </a:solidFill>
              <a:latin typeface="微软雅黑" charset="0"/>
              <a:ea typeface="微软雅黑" charset="0"/>
            </a:endParaRPr>
          </a:p>
        </p:txBody>
      </p:sp>
      <p:sp>
        <p:nvSpPr>
          <p:cNvPr id="4" name="文本占位符 3"/>
          <p:cNvSpPr>
            <a:spLocks noGrp="1"/>
          </p:cNvSpPr>
          <p:nvPr>
            <p:ph type="body" sz="quarter" idx="10"/>
          </p:nvPr>
        </p:nvSpPr>
        <p:spPr>
          <a:xfrm>
            <a:off x="265430" y="-11192"/>
            <a:ext cx="5437505" cy="700405"/>
          </a:xfrm>
        </p:spPr>
        <p:txBody>
          <a:bodyPr/>
          <a:lstStyle/>
          <a:p>
            <a:r>
              <a:rPr kumimoji="1" lang="en-US" altLang="zh-CN" sz="2000" dirty="0">
                <a:solidFill>
                  <a:srgbClr val="2958A0"/>
                </a:solidFill>
              </a:rPr>
              <a:t>EAST Pipeline</a:t>
            </a:r>
            <a:endParaRPr kumimoji="1" lang="zh-CN" altLang="en-US" sz="2000" dirty="0">
              <a:solidFill>
                <a:srgbClr val="2958A0"/>
              </a:solidFill>
            </a:endParaRPr>
          </a:p>
        </p:txBody>
      </p:sp>
      <p:pic>
        <p:nvPicPr>
          <p:cNvPr id="10" name="图片 9">
            <a:extLst>
              <a:ext uri="{FF2B5EF4-FFF2-40B4-BE49-F238E27FC236}">
                <a16:creationId xmlns:a16="http://schemas.microsoft.com/office/drawing/2014/main" id="{7AB7C460-FA89-400C-AD6C-CD52E93D9F4C}"/>
              </a:ext>
            </a:extLst>
          </p:cNvPr>
          <p:cNvPicPr>
            <a:picLocks noChangeAspect="1"/>
          </p:cNvPicPr>
          <p:nvPr/>
        </p:nvPicPr>
        <p:blipFill>
          <a:blip r:embed="rId3"/>
          <a:stretch>
            <a:fillRect/>
          </a:stretch>
        </p:blipFill>
        <p:spPr>
          <a:xfrm>
            <a:off x="1819795" y="1685960"/>
            <a:ext cx="9378229" cy="847689"/>
          </a:xfrm>
          <a:prstGeom prst="rect">
            <a:avLst/>
          </a:prstGeom>
        </p:spPr>
      </p:pic>
      <p:pic>
        <p:nvPicPr>
          <p:cNvPr id="13" name="图片 12">
            <a:extLst>
              <a:ext uri="{FF2B5EF4-FFF2-40B4-BE49-F238E27FC236}">
                <a16:creationId xmlns:a16="http://schemas.microsoft.com/office/drawing/2014/main" id="{007FFAF8-2362-444C-87F8-3FD3843CB51C}"/>
              </a:ext>
            </a:extLst>
          </p:cNvPr>
          <p:cNvPicPr>
            <a:picLocks noChangeAspect="1"/>
          </p:cNvPicPr>
          <p:nvPr/>
        </p:nvPicPr>
        <p:blipFill>
          <a:blip r:embed="rId4"/>
          <a:stretch>
            <a:fillRect/>
          </a:stretch>
        </p:blipFill>
        <p:spPr>
          <a:xfrm>
            <a:off x="787528" y="1685960"/>
            <a:ext cx="935828" cy="777457"/>
          </a:xfrm>
          <a:prstGeom prst="rect">
            <a:avLst/>
          </a:prstGeom>
        </p:spPr>
      </p:pic>
      <p:sp>
        <p:nvSpPr>
          <p:cNvPr id="14" name="矩形 13">
            <a:extLst>
              <a:ext uri="{FF2B5EF4-FFF2-40B4-BE49-F238E27FC236}">
                <a16:creationId xmlns:a16="http://schemas.microsoft.com/office/drawing/2014/main" id="{619EB613-FE8F-434C-AB8C-403C03587CA0}"/>
              </a:ext>
            </a:extLst>
          </p:cNvPr>
          <p:cNvSpPr/>
          <p:nvPr/>
        </p:nvSpPr>
        <p:spPr>
          <a:xfrm>
            <a:off x="603885" y="2800420"/>
            <a:ext cx="8314584" cy="417358"/>
          </a:xfrm>
          <a:prstGeom prst="rect">
            <a:avLst/>
          </a:prstGeom>
        </p:spPr>
        <p:txBody>
          <a:bodyPr wrap="square">
            <a:spAutoFit/>
          </a:bodyPr>
          <a:lstStyle/>
          <a:p>
            <a:pPr marL="285750" indent="-285750">
              <a:lnSpc>
                <a:spcPct val="130000"/>
              </a:lnSpc>
              <a:buFont typeface="Arial" panose="020B0604020202020204" pitchFamily="34" charset="0"/>
              <a:buChar char="•"/>
            </a:pPr>
            <a:r>
              <a:rPr lang="en-US" dirty="0" err="1">
                <a:solidFill>
                  <a:schemeClr val="tx1">
                    <a:lumMod val="95000"/>
                    <a:lumOff val="5000"/>
                  </a:schemeClr>
                </a:solidFill>
                <a:latin typeface="微软雅黑" charset="0"/>
                <a:ea typeface="微软雅黑" charset="0"/>
              </a:rPr>
              <a:t>LayerNames</a:t>
            </a:r>
            <a:endParaRPr dirty="0">
              <a:solidFill>
                <a:schemeClr val="tx1">
                  <a:lumMod val="95000"/>
                  <a:lumOff val="5000"/>
                </a:schemeClr>
              </a:solidFill>
              <a:latin typeface="微软雅黑" charset="0"/>
              <a:ea typeface="微软雅黑" charset="0"/>
            </a:endParaRPr>
          </a:p>
        </p:txBody>
      </p:sp>
      <p:sp>
        <p:nvSpPr>
          <p:cNvPr id="15" name="矩形 14">
            <a:extLst>
              <a:ext uri="{FF2B5EF4-FFF2-40B4-BE49-F238E27FC236}">
                <a16:creationId xmlns:a16="http://schemas.microsoft.com/office/drawing/2014/main" id="{887DB7BD-5B62-4084-85BC-8DA39E4E9F38}"/>
              </a:ext>
            </a:extLst>
          </p:cNvPr>
          <p:cNvSpPr/>
          <p:nvPr/>
        </p:nvSpPr>
        <p:spPr>
          <a:xfrm>
            <a:off x="787528" y="3143609"/>
            <a:ext cx="8314584" cy="417358"/>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dirty="0">
                <a:solidFill>
                  <a:schemeClr val="tx1">
                    <a:lumMod val="95000"/>
                    <a:lumOff val="5000"/>
                  </a:schemeClr>
                </a:solidFill>
                <a:latin typeface="微软雅黑" charset="0"/>
                <a:ea typeface="微软雅黑" charset="0"/>
              </a:rPr>
              <a:t>我们通过</a:t>
            </a:r>
            <a:r>
              <a:rPr lang="en-US" altLang="zh-CN" dirty="0">
                <a:solidFill>
                  <a:schemeClr val="tx1">
                    <a:lumMod val="95000"/>
                    <a:lumOff val="5000"/>
                  </a:schemeClr>
                </a:solidFill>
                <a:latin typeface="微软雅黑" charset="0"/>
                <a:ea typeface="微软雅黑" charset="0"/>
              </a:rPr>
              <a:t>OpenCV</a:t>
            </a:r>
            <a:r>
              <a:rPr lang="zh-CN" altLang="en-US" dirty="0">
                <a:solidFill>
                  <a:schemeClr val="tx1">
                    <a:lumMod val="95000"/>
                    <a:lumOff val="5000"/>
                  </a:schemeClr>
                </a:solidFill>
                <a:latin typeface="微软雅黑" charset="0"/>
                <a:ea typeface="微软雅黑" charset="0"/>
              </a:rPr>
              <a:t>来得到所需的两类</a:t>
            </a:r>
            <a:r>
              <a:rPr lang="en-US" altLang="zh-CN" dirty="0">
                <a:solidFill>
                  <a:schemeClr val="tx1">
                    <a:lumMod val="95000"/>
                    <a:lumOff val="5000"/>
                  </a:schemeClr>
                </a:solidFill>
                <a:latin typeface="微软雅黑" charset="0"/>
                <a:ea typeface="微软雅黑" charset="0"/>
              </a:rPr>
              <a:t>Feature Map:</a:t>
            </a:r>
            <a:endParaRPr dirty="0">
              <a:solidFill>
                <a:schemeClr val="tx1">
                  <a:lumMod val="95000"/>
                  <a:lumOff val="5000"/>
                </a:schemeClr>
              </a:solidFill>
              <a:latin typeface="微软雅黑" charset="0"/>
              <a:ea typeface="微软雅黑" charset="0"/>
            </a:endParaRPr>
          </a:p>
        </p:txBody>
      </p:sp>
      <p:sp>
        <p:nvSpPr>
          <p:cNvPr id="17" name="文本框 16">
            <a:extLst>
              <a:ext uri="{FF2B5EF4-FFF2-40B4-BE49-F238E27FC236}">
                <a16:creationId xmlns:a16="http://schemas.microsoft.com/office/drawing/2014/main" id="{10AA2D7C-CA4A-44CF-BD77-D45001E72C3F}"/>
              </a:ext>
            </a:extLst>
          </p:cNvPr>
          <p:cNvSpPr txBox="1"/>
          <p:nvPr/>
        </p:nvSpPr>
        <p:spPr>
          <a:xfrm>
            <a:off x="990599" y="3486798"/>
            <a:ext cx="8785094" cy="777457"/>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dirty="0">
                <a:solidFill>
                  <a:schemeClr val="tx1">
                    <a:lumMod val="95000"/>
                    <a:lumOff val="5000"/>
                  </a:schemeClr>
                </a:solidFill>
                <a:latin typeface="微软雅黑" charset="0"/>
                <a:ea typeface="微软雅黑" charset="0"/>
              </a:rPr>
              <a:t>输出的</a:t>
            </a:r>
            <a:r>
              <a:rPr lang="en-US" altLang="zh-CN" dirty="0">
                <a:solidFill>
                  <a:schemeClr val="tx1">
                    <a:lumMod val="95000"/>
                    <a:lumOff val="5000"/>
                  </a:schemeClr>
                </a:solidFill>
                <a:latin typeface="微软雅黑" charset="0"/>
                <a:ea typeface="微软雅黑" charset="0"/>
              </a:rPr>
              <a:t>geometry map</a:t>
            </a:r>
            <a:r>
              <a:rPr lang="zh-CN" altLang="en-US" dirty="0">
                <a:solidFill>
                  <a:schemeClr val="tx1">
                    <a:lumMod val="95000"/>
                    <a:lumOff val="5000"/>
                  </a:schemeClr>
                </a:solidFill>
                <a:latin typeface="微软雅黑" charset="0"/>
                <a:ea typeface="微软雅黑" charset="0"/>
              </a:rPr>
              <a:t>，用于导出输入图像中文本的边界框坐标（</a:t>
            </a:r>
            <a:r>
              <a:rPr lang="en-US" altLang="zh-CN" dirty="0">
                <a:solidFill>
                  <a:schemeClr val="tx1">
                    <a:lumMod val="95000"/>
                    <a:lumOff val="5000"/>
                  </a:schemeClr>
                </a:solidFill>
                <a:latin typeface="微软雅黑" charset="0"/>
                <a:ea typeface="微软雅黑" charset="0"/>
              </a:rPr>
              <a:t>Localization</a:t>
            </a:r>
            <a:r>
              <a:rPr lang="zh-CN" altLang="en-US" dirty="0">
                <a:solidFill>
                  <a:schemeClr val="tx1">
                    <a:lumMod val="95000"/>
                    <a:lumOff val="5000"/>
                  </a:schemeClr>
                </a:solidFill>
                <a:latin typeface="微软雅黑" charset="0"/>
                <a:ea typeface="微软雅黑" charset="0"/>
              </a:rPr>
              <a:t>）；</a:t>
            </a:r>
            <a:endParaRPr lang="en-US" altLang="zh-CN" dirty="0">
              <a:solidFill>
                <a:schemeClr val="tx1">
                  <a:lumMod val="95000"/>
                  <a:lumOff val="5000"/>
                </a:schemeClr>
              </a:solidFill>
              <a:latin typeface="微软雅黑" charset="0"/>
              <a:ea typeface="微软雅黑" charset="0"/>
            </a:endParaRPr>
          </a:p>
          <a:p>
            <a:pPr marL="285750" indent="-285750">
              <a:lnSpc>
                <a:spcPct val="130000"/>
              </a:lnSpc>
              <a:buFont typeface="Arial" panose="020B0604020202020204" pitchFamily="34" charset="0"/>
              <a:buChar char="•"/>
            </a:pPr>
            <a:r>
              <a:rPr lang="en-US" altLang="zh-CN" dirty="0">
                <a:solidFill>
                  <a:schemeClr val="tx1">
                    <a:lumMod val="95000"/>
                    <a:lumOff val="5000"/>
                  </a:schemeClr>
                </a:solidFill>
                <a:latin typeface="微软雅黑" charset="0"/>
                <a:ea typeface="微软雅黑" charset="0"/>
              </a:rPr>
              <a:t>Score map</a:t>
            </a:r>
            <a:r>
              <a:rPr lang="zh-CN" altLang="en-US" dirty="0">
                <a:solidFill>
                  <a:schemeClr val="tx1">
                    <a:lumMod val="95000"/>
                    <a:lumOff val="5000"/>
                  </a:schemeClr>
                </a:solidFill>
                <a:latin typeface="微软雅黑" charset="0"/>
                <a:ea typeface="微软雅黑" charset="0"/>
              </a:rPr>
              <a:t>，表示每一个区域内包含文字的置信度（</a:t>
            </a:r>
            <a:r>
              <a:rPr lang="en-US" altLang="zh-CN" dirty="0">
                <a:solidFill>
                  <a:schemeClr val="tx1">
                    <a:lumMod val="95000"/>
                    <a:lumOff val="5000"/>
                  </a:schemeClr>
                </a:solidFill>
                <a:latin typeface="微软雅黑" charset="0"/>
                <a:ea typeface="微软雅黑" charset="0"/>
              </a:rPr>
              <a:t>Classification</a:t>
            </a:r>
            <a:r>
              <a:rPr lang="zh-CN" altLang="en-US" dirty="0">
                <a:solidFill>
                  <a:schemeClr val="tx1">
                    <a:lumMod val="95000"/>
                    <a:lumOff val="5000"/>
                  </a:schemeClr>
                </a:solidFill>
                <a:latin typeface="微软雅黑" charset="0"/>
                <a:ea typeface="微软雅黑" charset="0"/>
              </a:rPr>
              <a:t>）；</a:t>
            </a:r>
            <a:endParaRPr lang="en-US" altLang="zh-CN" dirty="0">
              <a:solidFill>
                <a:schemeClr val="tx1">
                  <a:lumMod val="95000"/>
                  <a:lumOff val="5000"/>
                </a:schemeClr>
              </a:solidFill>
              <a:latin typeface="微软雅黑" charset="0"/>
              <a:ea typeface="微软雅黑" charset="0"/>
            </a:endParaRPr>
          </a:p>
        </p:txBody>
      </p:sp>
      <p:sp>
        <p:nvSpPr>
          <p:cNvPr id="18" name="矩形 17">
            <a:extLst>
              <a:ext uri="{FF2B5EF4-FFF2-40B4-BE49-F238E27FC236}">
                <a16:creationId xmlns:a16="http://schemas.microsoft.com/office/drawing/2014/main" id="{F1FC5155-13D1-4F15-9498-CF7735C03DBC}"/>
              </a:ext>
            </a:extLst>
          </p:cNvPr>
          <p:cNvSpPr/>
          <p:nvPr/>
        </p:nvSpPr>
        <p:spPr>
          <a:xfrm>
            <a:off x="787528" y="4168119"/>
            <a:ext cx="8314584" cy="417358"/>
          </a:xfrm>
          <a:prstGeom prst="rect">
            <a:avLst/>
          </a:prstGeom>
        </p:spPr>
        <p:txBody>
          <a:bodyPr wrap="square">
            <a:spAutoFit/>
          </a:bodyPr>
          <a:lstStyle/>
          <a:p>
            <a:pPr marL="285750" indent="-285750">
              <a:lnSpc>
                <a:spcPct val="130000"/>
              </a:lnSpc>
              <a:buFont typeface="Arial" panose="020B0604020202020204" pitchFamily="34" charset="0"/>
              <a:buChar char="•"/>
            </a:pPr>
            <a:r>
              <a:rPr lang="en-US" altLang="zh-CN" dirty="0">
                <a:solidFill>
                  <a:schemeClr val="tx1">
                    <a:lumMod val="95000"/>
                    <a:lumOff val="5000"/>
                  </a:schemeClr>
                </a:solidFill>
                <a:latin typeface="微软雅黑" charset="0"/>
                <a:ea typeface="微软雅黑" charset="0"/>
              </a:rPr>
              <a:t>FCN</a:t>
            </a:r>
            <a:endParaRPr dirty="0">
              <a:solidFill>
                <a:schemeClr val="tx1">
                  <a:lumMod val="95000"/>
                  <a:lumOff val="5000"/>
                </a:schemeClr>
              </a:solidFill>
              <a:latin typeface="微软雅黑" charset="0"/>
              <a:ea typeface="微软雅黑" charset="0"/>
            </a:endParaRPr>
          </a:p>
        </p:txBody>
      </p:sp>
      <p:sp>
        <p:nvSpPr>
          <p:cNvPr id="19" name="文本框 18">
            <a:extLst>
              <a:ext uri="{FF2B5EF4-FFF2-40B4-BE49-F238E27FC236}">
                <a16:creationId xmlns:a16="http://schemas.microsoft.com/office/drawing/2014/main" id="{C957506B-D8D0-41E4-BAB0-A377CCFA6944}"/>
              </a:ext>
            </a:extLst>
          </p:cNvPr>
          <p:cNvSpPr txBox="1"/>
          <p:nvPr/>
        </p:nvSpPr>
        <p:spPr>
          <a:xfrm>
            <a:off x="990598" y="4482678"/>
            <a:ext cx="8582025" cy="777457"/>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dirty="0">
                <a:solidFill>
                  <a:schemeClr val="tx1">
                    <a:lumMod val="95000"/>
                    <a:lumOff val="5000"/>
                  </a:schemeClr>
                </a:solidFill>
                <a:latin typeface="微软雅黑" charset="0"/>
                <a:ea typeface="微软雅黑" charset="0"/>
              </a:rPr>
              <a:t>输入：多通道图像；</a:t>
            </a:r>
            <a:endParaRPr lang="en-US" altLang="zh-CN" dirty="0">
              <a:solidFill>
                <a:schemeClr val="tx1">
                  <a:lumMod val="95000"/>
                  <a:lumOff val="5000"/>
                </a:schemeClr>
              </a:solidFill>
              <a:latin typeface="微软雅黑" charset="0"/>
              <a:ea typeface="微软雅黑" charset="0"/>
            </a:endParaRPr>
          </a:p>
          <a:p>
            <a:pPr marL="285750" indent="-285750">
              <a:lnSpc>
                <a:spcPct val="130000"/>
              </a:lnSpc>
              <a:buFont typeface="Arial" panose="020B0604020202020204" pitchFamily="34" charset="0"/>
              <a:buChar char="•"/>
            </a:pPr>
            <a:r>
              <a:rPr lang="zh-CN" altLang="en-US" dirty="0">
                <a:solidFill>
                  <a:schemeClr val="tx1">
                    <a:lumMod val="95000"/>
                    <a:lumOff val="5000"/>
                  </a:schemeClr>
                </a:solidFill>
                <a:latin typeface="微软雅黑" charset="0"/>
                <a:ea typeface="微软雅黑" charset="0"/>
              </a:rPr>
              <a:t>输出：分数图和候选几何边框；</a:t>
            </a:r>
            <a:endParaRPr lang="en-US" altLang="zh-CN" dirty="0">
              <a:solidFill>
                <a:schemeClr val="tx1">
                  <a:lumMod val="95000"/>
                  <a:lumOff val="5000"/>
                </a:schemeClr>
              </a:solidFill>
              <a:latin typeface="微软雅黑" charset="0"/>
              <a:ea typeface="微软雅黑" charset="0"/>
            </a:endParaRPr>
          </a:p>
        </p:txBody>
      </p:sp>
      <p:sp>
        <p:nvSpPr>
          <p:cNvPr id="20" name="矩形 19">
            <a:extLst>
              <a:ext uri="{FF2B5EF4-FFF2-40B4-BE49-F238E27FC236}">
                <a16:creationId xmlns:a16="http://schemas.microsoft.com/office/drawing/2014/main" id="{15136F39-E3AC-47CE-99C6-B16B263AB492}"/>
              </a:ext>
            </a:extLst>
          </p:cNvPr>
          <p:cNvSpPr/>
          <p:nvPr/>
        </p:nvSpPr>
        <p:spPr>
          <a:xfrm>
            <a:off x="787528" y="5192629"/>
            <a:ext cx="8314584" cy="417358"/>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dirty="0">
                <a:solidFill>
                  <a:schemeClr val="tx1">
                    <a:lumMod val="95000"/>
                    <a:lumOff val="5000"/>
                  </a:schemeClr>
                </a:solidFill>
                <a:latin typeface="微软雅黑" charset="0"/>
                <a:ea typeface="微软雅黑" charset="0"/>
              </a:rPr>
              <a:t>阈值和</a:t>
            </a:r>
            <a:r>
              <a:rPr lang="en-US" altLang="zh-CN" dirty="0">
                <a:solidFill>
                  <a:schemeClr val="tx1">
                    <a:lumMod val="95000"/>
                    <a:lumOff val="5000"/>
                  </a:schemeClr>
                </a:solidFill>
                <a:latin typeface="微软雅黑" charset="0"/>
                <a:ea typeface="微软雅黑" charset="0"/>
              </a:rPr>
              <a:t>NMS</a:t>
            </a:r>
            <a:endParaRPr dirty="0">
              <a:solidFill>
                <a:schemeClr val="tx1">
                  <a:lumMod val="95000"/>
                  <a:lumOff val="5000"/>
                </a:schemeClr>
              </a:solidFill>
              <a:latin typeface="微软雅黑" charset="0"/>
              <a:ea typeface="微软雅黑" charset="0"/>
            </a:endParaRPr>
          </a:p>
        </p:txBody>
      </p:sp>
      <p:sp>
        <p:nvSpPr>
          <p:cNvPr id="21" name="文本框 20">
            <a:extLst>
              <a:ext uri="{FF2B5EF4-FFF2-40B4-BE49-F238E27FC236}">
                <a16:creationId xmlns:a16="http://schemas.microsoft.com/office/drawing/2014/main" id="{7D292172-9099-45A2-8BDC-2104FEA27709}"/>
              </a:ext>
            </a:extLst>
          </p:cNvPr>
          <p:cNvSpPr txBox="1"/>
          <p:nvPr/>
        </p:nvSpPr>
        <p:spPr>
          <a:xfrm>
            <a:off x="990597" y="5574694"/>
            <a:ext cx="8582025" cy="417358"/>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dirty="0">
                <a:solidFill>
                  <a:schemeClr val="tx1">
                    <a:lumMod val="95000"/>
                    <a:lumOff val="5000"/>
                  </a:schemeClr>
                </a:solidFill>
                <a:latin typeface="微软雅黑" charset="0"/>
                <a:ea typeface="微软雅黑" charset="0"/>
              </a:rPr>
              <a:t>输出：文本边框（确定文本的概率阈值），默认为</a:t>
            </a:r>
            <a:r>
              <a:rPr lang="en-US" altLang="zh-CN" dirty="0">
                <a:solidFill>
                  <a:schemeClr val="tx1">
                    <a:lumMod val="95000"/>
                    <a:lumOff val="5000"/>
                  </a:schemeClr>
                </a:solidFill>
                <a:latin typeface="微软雅黑" charset="0"/>
                <a:ea typeface="微软雅黑" charset="0"/>
              </a:rPr>
              <a:t>0.5</a:t>
            </a:r>
            <a:r>
              <a:rPr lang="zh-CN" altLang="en-US" dirty="0">
                <a:solidFill>
                  <a:schemeClr val="tx1">
                    <a:lumMod val="95000"/>
                    <a:lumOff val="5000"/>
                  </a:schemeClr>
                </a:solidFill>
                <a:latin typeface="微软雅黑" charset="0"/>
                <a:ea typeface="微软雅黑" charset="0"/>
              </a:rPr>
              <a:t>；</a:t>
            </a:r>
            <a:endParaRPr lang="en-US" altLang="zh-CN" dirty="0">
              <a:solidFill>
                <a:schemeClr val="tx1">
                  <a:lumMod val="95000"/>
                  <a:lumOff val="5000"/>
                </a:schemeClr>
              </a:solidFill>
              <a:latin typeface="微软雅黑" charset="0"/>
              <a:ea typeface="微软雅黑" charset="0"/>
            </a:endParaRP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094626" y="1444764"/>
            <a:ext cx="8314584" cy="417358"/>
          </a:xfrm>
          <a:prstGeom prst="rect">
            <a:avLst/>
          </a:prstGeom>
        </p:spPr>
        <p:txBody>
          <a:bodyPr wrap="square">
            <a:spAutoFit/>
          </a:bodyPr>
          <a:lstStyle/>
          <a:p>
            <a:pPr marL="285750" indent="-285750">
              <a:lnSpc>
                <a:spcPct val="130000"/>
              </a:lnSpc>
              <a:buFont typeface="Arial" panose="020B0604020202020204" pitchFamily="34" charset="0"/>
              <a:buChar char="•"/>
            </a:pPr>
            <a:r>
              <a:rPr lang="en-US" dirty="0">
                <a:solidFill>
                  <a:schemeClr val="tx1">
                    <a:lumMod val="95000"/>
                    <a:lumOff val="5000"/>
                  </a:schemeClr>
                </a:solidFill>
                <a:latin typeface="微软雅黑" charset="0"/>
                <a:ea typeface="微软雅黑" charset="0"/>
              </a:rPr>
              <a:t>4 layer </a:t>
            </a:r>
            <a:r>
              <a:rPr lang="zh-CN" altLang="en-US" dirty="0">
                <a:solidFill>
                  <a:schemeClr val="tx1">
                    <a:lumMod val="95000"/>
                    <a:lumOff val="5000"/>
                  </a:schemeClr>
                </a:solidFill>
                <a:latin typeface="微软雅黑" charset="0"/>
                <a:ea typeface="微软雅黑" charset="0"/>
              </a:rPr>
              <a:t>预训练</a:t>
            </a:r>
            <a:r>
              <a:rPr lang="en-US" dirty="0" err="1">
                <a:solidFill>
                  <a:schemeClr val="tx1">
                    <a:lumMod val="95000"/>
                    <a:lumOff val="5000"/>
                  </a:schemeClr>
                </a:solidFill>
                <a:latin typeface="微软雅黑" charset="0"/>
                <a:ea typeface="微软雅黑" charset="0"/>
              </a:rPr>
              <a:t>PVANet</a:t>
            </a:r>
            <a:endParaRPr dirty="0">
              <a:solidFill>
                <a:schemeClr val="tx1">
                  <a:lumMod val="95000"/>
                  <a:lumOff val="5000"/>
                </a:schemeClr>
              </a:solidFill>
              <a:latin typeface="微软雅黑" charset="0"/>
              <a:ea typeface="微软雅黑" charset="0"/>
            </a:endParaRPr>
          </a:p>
        </p:txBody>
      </p:sp>
      <p:sp>
        <p:nvSpPr>
          <p:cNvPr id="4" name="文本占位符 3"/>
          <p:cNvSpPr>
            <a:spLocks noGrp="1"/>
          </p:cNvSpPr>
          <p:nvPr>
            <p:ph type="body" sz="quarter" idx="10"/>
          </p:nvPr>
        </p:nvSpPr>
        <p:spPr>
          <a:xfrm>
            <a:off x="265430" y="-11192"/>
            <a:ext cx="5437505" cy="700405"/>
          </a:xfrm>
        </p:spPr>
        <p:txBody>
          <a:bodyPr/>
          <a:lstStyle/>
          <a:p>
            <a:r>
              <a:rPr kumimoji="1" lang="en-US" altLang="zh-CN" sz="2000" dirty="0">
                <a:solidFill>
                  <a:srgbClr val="2958A0"/>
                </a:solidFill>
              </a:rPr>
              <a:t>EAST Details</a:t>
            </a:r>
            <a:endParaRPr kumimoji="1" lang="zh-CN" altLang="en-US" sz="2000" dirty="0">
              <a:solidFill>
                <a:srgbClr val="2958A0"/>
              </a:solidFill>
            </a:endParaRPr>
          </a:p>
        </p:txBody>
      </p:sp>
      <p:sp>
        <p:nvSpPr>
          <p:cNvPr id="14" name="矩形 13">
            <a:extLst>
              <a:ext uri="{FF2B5EF4-FFF2-40B4-BE49-F238E27FC236}">
                <a16:creationId xmlns:a16="http://schemas.microsoft.com/office/drawing/2014/main" id="{619EB613-FE8F-434C-AB8C-403C03587CA0}"/>
              </a:ext>
            </a:extLst>
          </p:cNvPr>
          <p:cNvSpPr/>
          <p:nvPr/>
        </p:nvSpPr>
        <p:spPr>
          <a:xfrm>
            <a:off x="4852691" y="2201334"/>
            <a:ext cx="8314584" cy="417358"/>
          </a:xfrm>
          <a:prstGeom prst="rect">
            <a:avLst/>
          </a:prstGeom>
        </p:spPr>
        <p:txBody>
          <a:bodyPr wrap="square">
            <a:spAutoFit/>
          </a:bodyPr>
          <a:lstStyle/>
          <a:p>
            <a:pPr>
              <a:lnSpc>
                <a:spcPct val="130000"/>
              </a:lnSpc>
            </a:pPr>
            <a:r>
              <a:rPr lang="zh-CN" altLang="en-US" b="1" dirty="0">
                <a:solidFill>
                  <a:schemeClr val="accent1">
                    <a:lumMod val="75000"/>
                  </a:schemeClr>
                </a:solidFill>
                <a:latin typeface="微软雅黑" charset="0"/>
                <a:ea typeface="微软雅黑" charset="0"/>
              </a:rPr>
              <a:t>特征合并分支</a:t>
            </a:r>
            <a:r>
              <a:rPr lang="en-US" altLang="zh-CN" b="1" dirty="0">
                <a:solidFill>
                  <a:schemeClr val="accent1">
                    <a:lumMod val="75000"/>
                  </a:schemeClr>
                </a:solidFill>
                <a:latin typeface="微软雅黑" charset="0"/>
                <a:ea typeface="微软雅黑" charset="0"/>
              </a:rPr>
              <a:t>:</a:t>
            </a:r>
            <a:endParaRPr b="1" dirty="0">
              <a:solidFill>
                <a:schemeClr val="accent1">
                  <a:lumMod val="75000"/>
                </a:schemeClr>
              </a:solidFill>
              <a:latin typeface="微软雅黑" charset="0"/>
              <a:ea typeface="微软雅黑" charset="0"/>
            </a:endParaRPr>
          </a:p>
        </p:txBody>
      </p:sp>
      <p:sp>
        <p:nvSpPr>
          <p:cNvPr id="17" name="文本框 16">
            <a:extLst>
              <a:ext uri="{FF2B5EF4-FFF2-40B4-BE49-F238E27FC236}">
                <a16:creationId xmlns:a16="http://schemas.microsoft.com/office/drawing/2014/main" id="{10AA2D7C-CA4A-44CF-BD77-D45001E72C3F}"/>
              </a:ext>
            </a:extLst>
          </p:cNvPr>
          <p:cNvSpPr txBox="1"/>
          <p:nvPr/>
        </p:nvSpPr>
        <p:spPr>
          <a:xfrm>
            <a:off x="5094626" y="2558590"/>
            <a:ext cx="8785094" cy="1137556"/>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dirty="0" err="1">
                <a:solidFill>
                  <a:schemeClr val="tx1">
                    <a:lumMod val="95000"/>
                    <a:lumOff val="5000"/>
                  </a:schemeClr>
                </a:solidFill>
                <a:latin typeface="微软雅黑" charset="0"/>
                <a:ea typeface="微软雅黑" charset="0"/>
              </a:rPr>
              <a:t>Unpooling</a:t>
            </a:r>
            <a:r>
              <a:rPr lang="en-US" altLang="zh-CN" dirty="0">
                <a:solidFill>
                  <a:schemeClr val="tx1">
                    <a:lumMod val="95000"/>
                    <a:lumOff val="5000"/>
                  </a:schemeClr>
                </a:solidFill>
                <a:latin typeface="微软雅黑" charset="0"/>
                <a:ea typeface="微软雅黑" charset="0"/>
              </a:rPr>
              <a:t> feature maps</a:t>
            </a:r>
          </a:p>
          <a:p>
            <a:pPr marL="285750" indent="-285750">
              <a:lnSpc>
                <a:spcPct val="130000"/>
              </a:lnSpc>
              <a:buFont typeface="Arial" panose="020B0604020202020204" pitchFamily="34" charset="0"/>
              <a:buChar char="•"/>
            </a:pPr>
            <a:r>
              <a:rPr lang="en-US" altLang="zh-CN" dirty="0" err="1">
                <a:solidFill>
                  <a:schemeClr val="tx1">
                    <a:lumMod val="95000"/>
                    <a:lumOff val="5000"/>
                  </a:schemeClr>
                </a:solidFill>
                <a:latin typeface="微软雅黑" charset="0"/>
                <a:ea typeface="微软雅黑" charset="0"/>
              </a:rPr>
              <a:t>Concat</a:t>
            </a:r>
            <a:r>
              <a:rPr lang="en-US" altLang="zh-CN" dirty="0">
                <a:solidFill>
                  <a:schemeClr val="tx1">
                    <a:lumMod val="95000"/>
                    <a:lumOff val="5000"/>
                  </a:schemeClr>
                </a:solidFill>
                <a:latin typeface="微软雅黑" charset="0"/>
                <a:ea typeface="微软雅黑" charset="0"/>
              </a:rPr>
              <a:t> features</a:t>
            </a:r>
          </a:p>
          <a:p>
            <a:pPr marL="285750" indent="-285750">
              <a:lnSpc>
                <a:spcPct val="130000"/>
              </a:lnSpc>
              <a:buFont typeface="Arial" panose="020B0604020202020204" pitchFamily="34" charset="0"/>
              <a:buChar char="•"/>
            </a:pPr>
            <a:r>
              <a:rPr lang="en-US" altLang="zh-CN" dirty="0">
                <a:solidFill>
                  <a:schemeClr val="tx1">
                    <a:lumMod val="95000"/>
                    <a:lumOff val="5000"/>
                  </a:schemeClr>
                </a:solidFill>
                <a:latin typeface="微软雅黑" charset="0"/>
                <a:ea typeface="微软雅黑" charset="0"/>
              </a:rPr>
              <a:t>Convolute feature maps</a:t>
            </a:r>
          </a:p>
        </p:txBody>
      </p:sp>
      <p:sp>
        <p:nvSpPr>
          <p:cNvPr id="20" name="矩形 19">
            <a:extLst>
              <a:ext uri="{FF2B5EF4-FFF2-40B4-BE49-F238E27FC236}">
                <a16:creationId xmlns:a16="http://schemas.microsoft.com/office/drawing/2014/main" id="{15136F39-E3AC-47CE-99C6-B16B263AB492}"/>
              </a:ext>
            </a:extLst>
          </p:cNvPr>
          <p:cNvSpPr/>
          <p:nvPr/>
        </p:nvSpPr>
        <p:spPr>
          <a:xfrm>
            <a:off x="4885732" y="3754142"/>
            <a:ext cx="8314584" cy="417358"/>
          </a:xfrm>
          <a:prstGeom prst="rect">
            <a:avLst/>
          </a:prstGeom>
        </p:spPr>
        <p:txBody>
          <a:bodyPr wrap="square">
            <a:spAutoFit/>
          </a:bodyPr>
          <a:lstStyle/>
          <a:p>
            <a:pPr>
              <a:lnSpc>
                <a:spcPct val="130000"/>
              </a:lnSpc>
            </a:pPr>
            <a:r>
              <a:rPr lang="zh-CN" altLang="en-US" b="1" dirty="0">
                <a:solidFill>
                  <a:schemeClr val="accent1">
                    <a:lumMod val="75000"/>
                  </a:schemeClr>
                </a:solidFill>
                <a:latin typeface="微软雅黑" charset="0"/>
                <a:ea typeface="微软雅黑" charset="0"/>
              </a:rPr>
              <a:t>输出层</a:t>
            </a:r>
            <a:endParaRPr b="1" dirty="0">
              <a:solidFill>
                <a:schemeClr val="accent1">
                  <a:lumMod val="75000"/>
                </a:schemeClr>
              </a:solidFill>
              <a:latin typeface="微软雅黑" charset="0"/>
              <a:ea typeface="微软雅黑" charset="0"/>
            </a:endParaRPr>
          </a:p>
        </p:txBody>
      </p:sp>
      <p:sp>
        <p:nvSpPr>
          <p:cNvPr id="21" name="文本框 20">
            <a:extLst>
              <a:ext uri="{FF2B5EF4-FFF2-40B4-BE49-F238E27FC236}">
                <a16:creationId xmlns:a16="http://schemas.microsoft.com/office/drawing/2014/main" id="{7D292172-9099-45A2-8BDC-2104FEA27709}"/>
              </a:ext>
            </a:extLst>
          </p:cNvPr>
          <p:cNvSpPr txBox="1"/>
          <p:nvPr/>
        </p:nvSpPr>
        <p:spPr>
          <a:xfrm>
            <a:off x="5094626" y="4171500"/>
            <a:ext cx="8582025" cy="1137556"/>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dirty="0">
                <a:solidFill>
                  <a:schemeClr val="tx1">
                    <a:lumMod val="95000"/>
                    <a:lumOff val="5000"/>
                  </a:schemeClr>
                </a:solidFill>
                <a:latin typeface="微软雅黑" charset="0"/>
                <a:ea typeface="微软雅黑" charset="0"/>
              </a:rPr>
              <a:t>1</a:t>
            </a:r>
            <a:r>
              <a:rPr lang="zh-CN" altLang="en-US" dirty="0">
                <a:solidFill>
                  <a:schemeClr val="tx1">
                    <a:lumMod val="95000"/>
                    <a:lumOff val="5000"/>
                  </a:schemeClr>
                </a:solidFill>
                <a:latin typeface="微软雅黑" charset="0"/>
                <a:ea typeface="微软雅黑" charset="0"/>
              </a:rPr>
              <a:t>通道的</a:t>
            </a:r>
            <a:r>
              <a:rPr lang="en-US" altLang="zh-CN" dirty="0">
                <a:solidFill>
                  <a:schemeClr val="tx1">
                    <a:lumMod val="95000"/>
                    <a:lumOff val="5000"/>
                  </a:schemeClr>
                </a:solidFill>
                <a:latin typeface="微软雅黑" charset="0"/>
                <a:ea typeface="微软雅黑" charset="0"/>
              </a:rPr>
              <a:t>Score map </a:t>
            </a:r>
            <a:r>
              <a:rPr lang="zh-CN" altLang="en-US" dirty="0">
                <a:solidFill>
                  <a:schemeClr val="tx1">
                    <a:lumMod val="95000"/>
                    <a:lumOff val="5000"/>
                  </a:schemeClr>
                </a:solidFill>
                <a:latin typeface="微软雅黑" charset="0"/>
                <a:ea typeface="微软雅黑" charset="0"/>
              </a:rPr>
              <a:t>（</a:t>
            </a:r>
            <a:r>
              <a:rPr lang="en-US" altLang="zh-CN" dirty="0">
                <a:solidFill>
                  <a:schemeClr val="tx1">
                    <a:lumMod val="95000"/>
                    <a:lumOff val="5000"/>
                  </a:schemeClr>
                </a:solidFill>
                <a:latin typeface="微软雅黑" charset="0"/>
                <a:ea typeface="微软雅黑" charset="0"/>
              </a:rPr>
              <a:t>Classification</a:t>
            </a:r>
            <a:r>
              <a:rPr lang="zh-CN" altLang="en-US" dirty="0">
                <a:solidFill>
                  <a:schemeClr val="tx1">
                    <a:lumMod val="95000"/>
                    <a:lumOff val="5000"/>
                  </a:schemeClr>
                </a:solidFill>
                <a:latin typeface="微软雅黑" charset="0"/>
                <a:ea typeface="微软雅黑" charset="0"/>
              </a:rPr>
              <a:t>）</a:t>
            </a:r>
            <a:endParaRPr lang="en-US" altLang="zh-CN" dirty="0">
              <a:solidFill>
                <a:schemeClr val="tx1">
                  <a:lumMod val="95000"/>
                  <a:lumOff val="5000"/>
                </a:schemeClr>
              </a:solidFill>
              <a:latin typeface="微软雅黑" charset="0"/>
              <a:ea typeface="微软雅黑" charset="0"/>
            </a:endParaRPr>
          </a:p>
          <a:p>
            <a:pPr marL="285750" indent="-285750">
              <a:lnSpc>
                <a:spcPct val="130000"/>
              </a:lnSpc>
              <a:buFont typeface="Arial" panose="020B0604020202020204" pitchFamily="34" charset="0"/>
              <a:buChar char="•"/>
            </a:pPr>
            <a:r>
              <a:rPr lang="zh-CN" altLang="en-US" dirty="0">
                <a:solidFill>
                  <a:schemeClr val="tx1">
                    <a:lumMod val="95000"/>
                    <a:lumOff val="5000"/>
                  </a:schemeClr>
                </a:solidFill>
                <a:latin typeface="微软雅黑" charset="0"/>
                <a:ea typeface="微软雅黑" charset="0"/>
              </a:rPr>
              <a:t>多通道的</a:t>
            </a:r>
            <a:r>
              <a:rPr lang="en-US" altLang="zh-CN" dirty="0">
                <a:solidFill>
                  <a:schemeClr val="tx1">
                    <a:lumMod val="95000"/>
                    <a:lumOff val="5000"/>
                  </a:schemeClr>
                </a:solidFill>
                <a:latin typeface="微软雅黑" charset="0"/>
                <a:ea typeface="微软雅黑" charset="0"/>
              </a:rPr>
              <a:t>geometry map </a:t>
            </a:r>
            <a:r>
              <a:rPr lang="zh-CN" altLang="en-US" dirty="0">
                <a:solidFill>
                  <a:schemeClr val="tx1">
                    <a:lumMod val="95000"/>
                    <a:lumOff val="5000"/>
                  </a:schemeClr>
                </a:solidFill>
                <a:latin typeface="微软雅黑" charset="0"/>
                <a:ea typeface="微软雅黑" charset="0"/>
              </a:rPr>
              <a:t>（</a:t>
            </a:r>
            <a:r>
              <a:rPr lang="en-US" altLang="zh-CN" dirty="0">
                <a:solidFill>
                  <a:schemeClr val="tx1">
                    <a:lumMod val="95000"/>
                    <a:lumOff val="5000"/>
                  </a:schemeClr>
                </a:solidFill>
                <a:latin typeface="微软雅黑" charset="0"/>
                <a:ea typeface="微软雅黑" charset="0"/>
              </a:rPr>
              <a:t>Localization</a:t>
            </a:r>
            <a:r>
              <a:rPr lang="zh-CN" altLang="en-US" dirty="0">
                <a:solidFill>
                  <a:schemeClr val="tx1">
                    <a:lumMod val="95000"/>
                    <a:lumOff val="5000"/>
                  </a:schemeClr>
                </a:solidFill>
                <a:latin typeface="微软雅黑" charset="0"/>
                <a:ea typeface="微软雅黑" charset="0"/>
              </a:rPr>
              <a:t>（</a:t>
            </a:r>
            <a:r>
              <a:rPr lang="en-US" altLang="zh-CN" dirty="0">
                <a:solidFill>
                  <a:schemeClr val="tx1">
                    <a:lumMod val="95000"/>
                    <a:lumOff val="5000"/>
                  </a:schemeClr>
                </a:solidFill>
                <a:latin typeface="微软雅黑" charset="0"/>
                <a:ea typeface="微软雅黑" charset="0"/>
              </a:rPr>
              <a:t>Linear Regression </a:t>
            </a:r>
          </a:p>
          <a:p>
            <a:pPr>
              <a:lnSpc>
                <a:spcPct val="130000"/>
              </a:lnSpc>
            </a:pPr>
            <a:r>
              <a:rPr lang="zh-CN" altLang="en-US" dirty="0">
                <a:solidFill>
                  <a:schemeClr val="tx1">
                    <a:lumMod val="95000"/>
                    <a:lumOff val="5000"/>
                  </a:schemeClr>
                </a:solidFill>
                <a:latin typeface="微软雅黑" charset="0"/>
                <a:ea typeface="微软雅黑" charset="0"/>
              </a:rPr>
              <a:t>（</a:t>
            </a:r>
            <a:r>
              <a:rPr lang="en-US" altLang="zh-CN" dirty="0" err="1">
                <a:solidFill>
                  <a:schemeClr val="tx1">
                    <a:lumMod val="95000"/>
                    <a:lumOff val="5000"/>
                  </a:schemeClr>
                </a:solidFill>
                <a:latin typeface="微软雅黑" charset="0"/>
                <a:ea typeface="微软雅黑" charset="0"/>
              </a:rPr>
              <a:t>x,y,w,h</a:t>
            </a:r>
            <a:r>
              <a:rPr lang="zh-CN" altLang="en-US" dirty="0">
                <a:solidFill>
                  <a:schemeClr val="tx1">
                    <a:lumMod val="95000"/>
                    <a:lumOff val="5000"/>
                  </a:schemeClr>
                </a:solidFill>
                <a:latin typeface="微软雅黑" charset="0"/>
                <a:ea typeface="微软雅黑" charset="0"/>
              </a:rPr>
              <a:t>）））</a:t>
            </a:r>
            <a:endParaRPr lang="en-US" altLang="zh-CN" dirty="0">
              <a:solidFill>
                <a:schemeClr val="tx1">
                  <a:lumMod val="95000"/>
                  <a:lumOff val="5000"/>
                </a:schemeClr>
              </a:solidFill>
              <a:latin typeface="微软雅黑" charset="0"/>
              <a:ea typeface="微软雅黑" charset="0"/>
            </a:endParaRPr>
          </a:p>
        </p:txBody>
      </p:sp>
      <p:pic>
        <p:nvPicPr>
          <p:cNvPr id="2" name="图片 1">
            <a:extLst>
              <a:ext uri="{FF2B5EF4-FFF2-40B4-BE49-F238E27FC236}">
                <a16:creationId xmlns:a16="http://schemas.microsoft.com/office/drawing/2014/main" id="{D745E346-1D8D-45DE-9FE6-4A9C41167018}"/>
              </a:ext>
            </a:extLst>
          </p:cNvPr>
          <p:cNvPicPr>
            <a:picLocks noChangeAspect="1"/>
          </p:cNvPicPr>
          <p:nvPr/>
        </p:nvPicPr>
        <p:blipFill>
          <a:blip r:embed="rId3"/>
          <a:stretch>
            <a:fillRect/>
          </a:stretch>
        </p:blipFill>
        <p:spPr>
          <a:xfrm>
            <a:off x="119358" y="1006976"/>
            <a:ext cx="4733333" cy="4228571"/>
          </a:xfrm>
          <a:prstGeom prst="rect">
            <a:avLst/>
          </a:prstGeom>
        </p:spPr>
      </p:pic>
      <p:sp>
        <p:nvSpPr>
          <p:cNvPr id="16" name="文本框 15">
            <a:extLst>
              <a:ext uri="{FF2B5EF4-FFF2-40B4-BE49-F238E27FC236}">
                <a16:creationId xmlns:a16="http://schemas.microsoft.com/office/drawing/2014/main" id="{40E2AD7E-BFED-45C8-B067-455217A082A4}"/>
              </a:ext>
            </a:extLst>
          </p:cNvPr>
          <p:cNvSpPr txBox="1"/>
          <p:nvPr/>
        </p:nvSpPr>
        <p:spPr>
          <a:xfrm>
            <a:off x="4852691" y="1107932"/>
            <a:ext cx="7372350" cy="417358"/>
          </a:xfrm>
          <a:prstGeom prst="rect">
            <a:avLst/>
          </a:prstGeom>
          <a:noFill/>
        </p:spPr>
        <p:txBody>
          <a:bodyPr wrap="square">
            <a:spAutoFit/>
          </a:bodyPr>
          <a:lstStyle/>
          <a:p>
            <a:pPr>
              <a:lnSpc>
                <a:spcPct val="130000"/>
              </a:lnSpc>
            </a:pPr>
            <a:r>
              <a:rPr lang="zh-CN" altLang="en-US" b="1" dirty="0">
                <a:solidFill>
                  <a:schemeClr val="accent1">
                    <a:lumMod val="75000"/>
                  </a:schemeClr>
                </a:solidFill>
                <a:latin typeface="微软雅黑" charset="0"/>
                <a:ea typeface="微软雅黑" charset="0"/>
              </a:rPr>
              <a:t>特征提取器</a:t>
            </a:r>
            <a:r>
              <a:rPr lang="en-US" altLang="zh-CN" b="1" dirty="0">
                <a:solidFill>
                  <a:schemeClr val="accent1">
                    <a:lumMod val="75000"/>
                  </a:schemeClr>
                </a:solidFill>
                <a:latin typeface="微软雅黑" charset="0"/>
                <a:ea typeface="微软雅黑" charset="0"/>
              </a:rPr>
              <a:t>:</a:t>
            </a:r>
          </a:p>
        </p:txBody>
      </p:sp>
    </p:spTree>
    <p:extLst>
      <p:ext uri="{BB962C8B-B14F-4D97-AF65-F5344CB8AC3E}">
        <p14:creationId xmlns:p14="http://schemas.microsoft.com/office/powerpoint/2010/main" val="1655800764"/>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0"/>
            <a:ext cx="5437505" cy="700405"/>
          </a:xfrm>
        </p:spPr>
        <p:txBody>
          <a:bodyPr/>
          <a:lstStyle/>
          <a:p>
            <a:r>
              <a:rPr kumimoji="1" lang="en-US" altLang="zh-CN" sz="2000" dirty="0">
                <a:solidFill>
                  <a:srgbClr val="2958A0"/>
                </a:solidFill>
              </a:rPr>
              <a:t>EAST Experiment</a:t>
            </a:r>
            <a:endParaRPr kumimoji="1" lang="zh-CN" altLang="en-US" sz="2000" dirty="0">
              <a:solidFill>
                <a:srgbClr val="2958A0"/>
              </a:solidFill>
            </a:endParaRPr>
          </a:p>
        </p:txBody>
      </p:sp>
      <p:sp>
        <p:nvSpPr>
          <p:cNvPr id="12" name="矩形 11">
            <a:extLst>
              <a:ext uri="{FF2B5EF4-FFF2-40B4-BE49-F238E27FC236}">
                <a16:creationId xmlns:a16="http://schemas.microsoft.com/office/drawing/2014/main" id="{22C7626C-AE78-4556-968C-9D1B6058625D}"/>
              </a:ext>
            </a:extLst>
          </p:cNvPr>
          <p:cNvSpPr/>
          <p:nvPr/>
        </p:nvSpPr>
        <p:spPr>
          <a:xfrm>
            <a:off x="570251" y="491726"/>
            <a:ext cx="8314584" cy="417358"/>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dirty="0">
                <a:solidFill>
                  <a:schemeClr val="tx1">
                    <a:lumMod val="95000"/>
                    <a:lumOff val="5000"/>
                  </a:schemeClr>
                </a:solidFill>
                <a:latin typeface="微软雅黑" charset="0"/>
                <a:ea typeface="微软雅黑" charset="0"/>
              </a:rPr>
              <a:t>分数图损失</a:t>
            </a:r>
            <a:r>
              <a:rPr lang="en-US" altLang="zh-CN" dirty="0">
                <a:solidFill>
                  <a:schemeClr val="tx1">
                    <a:lumMod val="95000"/>
                    <a:lumOff val="5000"/>
                  </a:schemeClr>
                </a:solidFill>
                <a:latin typeface="微软雅黑" charset="0"/>
                <a:ea typeface="微软雅黑" charset="0"/>
              </a:rPr>
              <a:t>(</a:t>
            </a:r>
            <a:r>
              <a:rPr lang="en-US" dirty="0">
                <a:solidFill>
                  <a:schemeClr val="tx1">
                    <a:lumMod val="95000"/>
                    <a:lumOff val="5000"/>
                  </a:schemeClr>
                </a:solidFill>
                <a:latin typeface="微软雅黑" charset="0"/>
                <a:ea typeface="微软雅黑" charset="0"/>
              </a:rPr>
              <a:t>score map loss)</a:t>
            </a:r>
          </a:p>
        </p:txBody>
      </p:sp>
      <p:pic>
        <p:nvPicPr>
          <p:cNvPr id="6" name="图片 5">
            <a:extLst>
              <a:ext uri="{FF2B5EF4-FFF2-40B4-BE49-F238E27FC236}">
                <a16:creationId xmlns:a16="http://schemas.microsoft.com/office/drawing/2014/main" id="{5ACA8E9F-476A-459F-9E33-609753AEC804}"/>
              </a:ext>
            </a:extLst>
          </p:cNvPr>
          <p:cNvPicPr>
            <a:picLocks noChangeAspect="1"/>
          </p:cNvPicPr>
          <p:nvPr/>
        </p:nvPicPr>
        <p:blipFill>
          <a:blip r:embed="rId3"/>
          <a:stretch>
            <a:fillRect/>
          </a:stretch>
        </p:blipFill>
        <p:spPr>
          <a:xfrm>
            <a:off x="950552" y="1651518"/>
            <a:ext cx="4733333" cy="904762"/>
          </a:xfrm>
          <a:prstGeom prst="rect">
            <a:avLst/>
          </a:prstGeom>
        </p:spPr>
      </p:pic>
      <p:sp>
        <p:nvSpPr>
          <p:cNvPr id="14" name="文本框 13">
            <a:extLst>
              <a:ext uri="{FF2B5EF4-FFF2-40B4-BE49-F238E27FC236}">
                <a16:creationId xmlns:a16="http://schemas.microsoft.com/office/drawing/2014/main" id="{74F4191F-115C-4A84-A7BF-9A0118C0D2B6}"/>
              </a:ext>
            </a:extLst>
          </p:cNvPr>
          <p:cNvSpPr txBox="1"/>
          <p:nvPr/>
        </p:nvSpPr>
        <p:spPr>
          <a:xfrm>
            <a:off x="950552" y="909084"/>
            <a:ext cx="5774098" cy="777457"/>
          </a:xfrm>
          <a:prstGeom prst="rect">
            <a:avLst/>
          </a:prstGeom>
          <a:noFill/>
        </p:spPr>
        <p:txBody>
          <a:bodyPr wrap="square">
            <a:spAutoFit/>
          </a:bodyPr>
          <a:lstStyle/>
          <a:p>
            <a:pPr>
              <a:lnSpc>
                <a:spcPct val="130000"/>
              </a:lnSpc>
            </a:pPr>
            <a:r>
              <a:rPr lang="zh-CN" altLang="en-US" b="0" i="0" dirty="0">
                <a:solidFill>
                  <a:srgbClr val="121212"/>
                </a:solidFill>
                <a:effectLst/>
                <a:latin typeface="-apple-system"/>
              </a:rPr>
              <a:t>论文中采用的是类平衡交叉熵，用于解决类别不平衡训练，公式如下</a:t>
            </a:r>
            <a:endParaRPr lang="en-US" altLang="zh-CN" dirty="0">
              <a:solidFill>
                <a:schemeClr val="tx1">
                  <a:lumMod val="95000"/>
                  <a:lumOff val="5000"/>
                </a:schemeClr>
              </a:solidFill>
              <a:latin typeface="微软雅黑" charset="0"/>
              <a:ea typeface="微软雅黑" charset="0"/>
            </a:endParaRPr>
          </a:p>
        </p:txBody>
      </p:sp>
      <p:sp>
        <p:nvSpPr>
          <p:cNvPr id="16" name="文本框 15">
            <a:extLst>
              <a:ext uri="{FF2B5EF4-FFF2-40B4-BE49-F238E27FC236}">
                <a16:creationId xmlns:a16="http://schemas.microsoft.com/office/drawing/2014/main" id="{4C14CA30-BFE8-43E5-903A-FD994F30C494}"/>
              </a:ext>
            </a:extLst>
          </p:cNvPr>
          <p:cNvSpPr txBox="1"/>
          <p:nvPr/>
        </p:nvSpPr>
        <p:spPr>
          <a:xfrm>
            <a:off x="570251" y="2561340"/>
            <a:ext cx="6096000" cy="646331"/>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121212"/>
                </a:solidFill>
                <a:effectLst/>
                <a:latin typeface="-apple-system"/>
              </a:rPr>
              <a:t>    几何形状损失</a:t>
            </a:r>
            <a:r>
              <a:rPr lang="en-US" altLang="zh-CN" b="0" i="0" dirty="0">
                <a:solidFill>
                  <a:srgbClr val="121212"/>
                </a:solidFill>
                <a:effectLst/>
                <a:latin typeface="-apple-system"/>
              </a:rPr>
              <a:t>(geometry loss)</a:t>
            </a:r>
          </a:p>
          <a:p>
            <a:endParaRPr lang="zh-CN" altLang="en-US" dirty="0"/>
          </a:p>
        </p:txBody>
      </p:sp>
      <p:sp>
        <p:nvSpPr>
          <p:cNvPr id="20" name="文本框 19">
            <a:extLst>
              <a:ext uri="{FF2B5EF4-FFF2-40B4-BE49-F238E27FC236}">
                <a16:creationId xmlns:a16="http://schemas.microsoft.com/office/drawing/2014/main" id="{AF70AB27-FBF2-4668-AFE4-A39A577E0558}"/>
              </a:ext>
            </a:extLst>
          </p:cNvPr>
          <p:cNvSpPr txBox="1"/>
          <p:nvPr/>
        </p:nvSpPr>
        <p:spPr>
          <a:xfrm>
            <a:off x="950552" y="2969465"/>
            <a:ext cx="6096000" cy="369332"/>
          </a:xfrm>
          <a:prstGeom prst="rect">
            <a:avLst/>
          </a:prstGeom>
          <a:noFill/>
        </p:spPr>
        <p:txBody>
          <a:bodyPr wrap="square">
            <a:spAutoFit/>
          </a:bodyPr>
          <a:lstStyle/>
          <a:p>
            <a:r>
              <a:rPr lang="zh-CN" altLang="en-US" b="0" i="0" dirty="0">
                <a:solidFill>
                  <a:srgbClr val="121212"/>
                </a:solidFill>
                <a:effectLst/>
                <a:latin typeface="-apple-system"/>
              </a:rPr>
              <a:t>针对</a:t>
            </a:r>
            <a:r>
              <a:rPr lang="en-US" altLang="zh-CN" b="0" i="0" dirty="0">
                <a:solidFill>
                  <a:srgbClr val="121212"/>
                </a:solidFill>
                <a:effectLst/>
                <a:latin typeface="-apple-system"/>
              </a:rPr>
              <a:t>RBOX loss</a:t>
            </a:r>
            <a:r>
              <a:rPr lang="zh-CN" altLang="en-US" b="0" i="0" dirty="0">
                <a:solidFill>
                  <a:srgbClr val="121212"/>
                </a:solidFill>
                <a:effectLst/>
                <a:latin typeface="-apple-system"/>
              </a:rPr>
              <a:t>，其损失函数公式为：</a:t>
            </a:r>
            <a:endParaRPr lang="zh-CN" altLang="en-US" dirty="0"/>
          </a:p>
        </p:txBody>
      </p:sp>
      <p:pic>
        <p:nvPicPr>
          <p:cNvPr id="22" name="图片 21">
            <a:extLst>
              <a:ext uri="{FF2B5EF4-FFF2-40B4-BE49-F238E27FC236}">
                <a16:creationId xmlns:a16="http://schemas.microsoft.com/office/drawing/2014/main" id="{8A233A42-9081-45E7-B2FA-6E587FC60EB5}"/>
              </a:ext>
            </a:extLst>
          </p:cNvPr>
          <p:cNvPicPr>
            <a:picLocks noChangeAspect="1"/>
          </p:cNvPicPr>
          <p:nvPr/>
        </p:nvPicPr>
        <p:blipFill>
          <a:blip r:embed="rId4"/>
          <a:stretch>
            <a:fillRect/>
          </a:stretch>
        </p:blipFill>
        <p:spPr>
          <a:xfrm>
            <a:off x="1060782" y="3369035"/>
            <a:ext cx="5495238" cy="390476"/>
          </a:xfrm>
          <a:prstGeom prst="rect">
            <a:avLst/>
          </a:prstGeom>
        </p:spPr>
      </p:pic>
      <p:sp>
        <p:nvSpPr>
          <p:cNvPr id="24" name="文本框 23">
            <a:extLst>
              <a:ext uri="{FF2B5EF4-FFF2-40B4-BE49-F238E27FC236}">
                <a16:creationId xmlns:a16="http://schemas.microsoft.com/office/drawing/2014/main" id="{87896C93-40A7-4805-9D9E-BADC6104C890}"/>
              </a:ext>
            </a:extLst>
          </p:cNvPr>
          <p:cNvSpPr txBox="1"/>
          <p:nvPr/>
        </p:nvSpPr>
        <p:spPr>
          <a:xfrm>
            <a:off x="950552" y="3713138"/>
            <a:ext cx="6096000" cy="369332"/>
          </a:xfrm>
          <a:prstGeom prst="rect">
            <a:avLst/>
          </a:prstGeom>
          <a:noFill/>
        </p:spPr>
        <p:txBody>
          <a:bodyPr wrap="square">
            <a:spAutoFit/>
          </a:bodyPr>
          <a:lstStyle/>
          <a:p>
            <a:r>
              <a:rPr lang="zh-CN" altLang="en-US" b="0" i="0" dirty="0">
                <a:solidFill>
                  <a:srgbClr val="121212"/>
                </a:solidFill>
                <a:effectLst/>
                <a:latin typeface="-apple-system"/>
              </a:rPr>
              <a:t>针对</a:t>
            </a:r>
            <a:r>
              <a:rPr lang="en-US" altLang="zh-CN" b="0" i="0" dirty="0">
                <a:solidFill>
                  <a:srgbClr val="121212"/>
                </a:solidFill>
                <a:effectLst/>
                <a:latin typeface="-apple-system"/>
              </a:rPr>
              <a:t>QUAD loss</a:t>
            </a:r>
            <a:r>
              <a:rPr lang="zh-CN" altLang="en-US" b="0" i="0" dirty="0">
                <a:solidFill>
                  <a:srgbClr val="121212"/>
                </a:solidFill>
                <a:effectLst/>
                <a:latin typeface="-apple-system"/>
              </a:rPr>
              <a:t>，其具体公式如下：</a:t>
            </a:r>
            <a:endParaRPr lang="zh-CN" altLang="en-US" dirty="0"/>
          </a:p>
        </p:txBody>
      </p:sp>
      <p:pic>
        <p:nvPicPr>
          <p:cNvPr id="25" name="图片 24">
            <a:extLst>
              <a:ext uri="{FF2B5EF4-FFF2-40B4-BE49-F238E27FC236}">
                <a16:creationId xmlns:a16="http://schemas.microsoft.com/office/drawing/2014/main" id="{A20E83B9-2542-4737-A120-C015582D87B9}"/>
              </a:ext>
            </a:extLst>
          </p:cNvPr>
          <p:cNvPicPr>
            <a:picLocks noChangeAspect="1"/>
          </p:cNvPicPr>
          <p:nvPr/>
        </p:nvPicPr>
        <p:blipFill>
          <a:blip r:embed="rId5"/>
          <a:stretch>
            <a:fillRect/>
          </a:stretch>
        </p:blipFill>
        <p:spPr>
          <a:xfrm>
            <a:off x="975064" y="4096344"/>
            <a:ext cx="4304762" cy="1428571"/>
          </a:xfrm>
          <a:prstGeom prst="rect">
            <a:avLst/>
          </a:prstGeom>
        </p:spPr>
      </p:pic>
      <p:pic>
        <p:nvPicPr>
          <p:cNvPr id="26" name="图片 25">
            <a:extLst>
              <a:ext uri="{FF2B5EF4-FFF2-40B4-BE49-F238E27FC236}">
                <a16:creationId xmlns:a16="http://schemas.microsoft.com/office/drawing/2014/main" id="{A54B7640-3AF3-4712-8108-2B41F71A7986}"/>
              </a:ext>
            </a:extLst>
          </p:cNvPr>
          <p:cNvPicPr>
            <a:picLocks noChangeAspect="1"/>
          </p:cNvPicPr>
          <p:nvPr/>
        </p:nvPicPr>
        <p:blipFill>
          <a:blip r:embed="rId6"/>
          <a:stretch>
            <a:fillRect/>
          </a:stretch>
        </p:blipFill>
        <p:spPr>
          <a:xfrm>
            <a:off x="6840619" y="480267"/>
            <a:ext cx="1862035" cy="4978395"/>
          </a:xfrm>
          <a:prstGeom prst="rect">
            <a:avLst/>
          </a:prstGeom>
          <a:ln w="19050">
            <a:solidFill>
              <a:schemeClr val="accent1">
                <a:lumMod val="75000"/>
              </a:schemeClr>
            </a:solidFill>
          </a:ln>
        </p:spPr>
      </p:pic>
      <p:pic>
        <p:nvPicPr>
          <p:cNvPr id="27" name="图片 26">
            <a:extLst>
              <a:ext uri="{FF2B5EF4-FFF2-40B4-BE49-F238E27FC236}">
                <a16:creationId xmlns:a16="http://schemas.microsoft.com/office/drawing/2014/main" id="{150B7C34-25B8-42F9-B7E2-C6EB9ABB7AC8}"/>
              </a:ext>
            </a:extLst>
          </p:cNvPr>
          <p:cNvPicPr>
            <a:picLocks noChangeAspect="1"/>
          </p:cNvPicPr>
          <p:nvPr/>
        </p:nvPicPr>
        <p:blipFill>
          <a:blip r:embed="rId7"/>
          <a:stretch>
            <a:fillRect/>
          </a:stretch>
        </p:blipFill>
        <p:spPr>
          <a:xfrm>
            <a:off x="9265136" y="491726"/>
            <a:ext cx="1843567" cy="4978396"/>
          </a:xfrm>
          <a:prstGeom prst="rect">
            <a:avLst/>
          </a:prstGeom>
          <a:ln w="19050">
            <a:solidFill>
              <a:schemeClr val="accent1">
                <a:lumMod val="75000"/>
              </a:schemeClr>
            </a:solidFill>
          </a:ln>
        </p:spPr>
      </p:pic>
      <p:sp>
        <p:nvSpPr>
          <p:cNvPr id="28" name="文本框 27">
            <a:extLst>
              <a:ext uri="{FF2B5EF4-FFF2-40B4-BE49-F238E27FC236}">
                <a16:creationId xmlns:a16="http://schemas.microsoft.com/office/drawing/2014/main" id="{8409319A-B3C5-4915-8A84-2CF9D0A5E785}"/>
              </a:ext>
            </a:extLst>
          </p:cNvPr>
          <p:cNvSpPr txBox="1"/>
          <p:nvPr/>
        </p:nvSpPr>
        <p:spPr>
          <a:xfrm>
            <a:off x="7378679" y="5470121"/>
            <a:ext cx="1323975" cy="338554"/>
          </a:xfrm>
          <a:prstGeom prst="rect">
            <a:avLst/>
          </a:prstGeom>
          <a:noFill/>
        </p:spPr>
        <p:txBody>
          <a:bodyPr wrap="square" rtlCol="0">
            <a:spAutoFit/>
          </a:bodyPr>
          <a:lstStyle/>
          <a:p>
            <a:r>
              <a:rPr lang="zh-CN" altLang="en-US" sz="1600" dirty="0"/>
              <a:t>原始图</a:t>
            </a:r>
          </a:p>
        </p:txBody>
      </p:sp>
      <p:sp>
        <p:nvSpPr>
          <p:cNvPr id="29" name="文本框 28">
            <a:extLst>
              <a:ext uri="{FF2B5EF4-FFF2-40B4-BE49-F238E27FC236}">
                <a16:creationId xmlns:a16="http://schemas.microsoft.com/office/drawing/2014/main" id="{CA9AC706-459F-4471-A4C5-D01759DAB62A}"/>
              </a:ext>
            </a:extLst>
          </p:cNvPr>
          <p:cNvSpPr txBox="1"/>
          <p:nvPr/>
        </p:nvSpPr>
        <p:spPr>
          <a:xfrm>
            <a:off x="9784728" y="5473599"/>
            <a:ext cx="1323975" cy="338554"/>
          </a:xfrm>
          <a:prstGeom prst="rect">
            <a:avLst/>
          </a:prstGeom>
          <a:noFill/>
        </p:spPr>
        <p:txBody>
          <a:bodyPr wrap="square" rtlCol="0">
            <a:spAutoFit/>
          </a:bodyPr>
          <a:lstStyle/>
          <a:p>
            <a:r>
              <a:rPr lang="zh-CN" altLang="en-US" sz="1600" dirty="0"/>
              <a:t>检测图</a:t>
            </a:r>
          </a:p>
        </p:txBody>
      </p:sp>
      <p:sp>
        <p:nvSpPr>
          <p:cNvPr id="30" name="文本框 29">
            <a:extLst>
              <a:ext uri="{FF2B5EF4-FFF2-40B4-BE49-F238E27FC236}">
                <a16:creationId xmlns:a16="http://schemas.microsoft.com/office/drawing/2014/main" id="{263ABE88-01F4-49BE-9AC1-55602A213271}"/>
              </a:ext>
            </a:extLst>
          </p:cNvPr>
          <p:cNvSpPr txBox="1"/>
          <p:nvPr/>
        </p:nvSpPr>
        <p:spPr>
          <a:xfrm>
            <a:off x="554469" y="5320750"/>
            <a:ext cx="6096000" cy="646331"/>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121212"/>
                </a:solidFill>
                <a:effectLst/>
                <a:latin typeface="-apple-system"/>
              </a:rPr>
              <a:t>    检测结果</a:t>
            </a:r>
            <a:r>
              <a:rPr lang="en-US" altLang="zh-CN" b="0" i="0" dirty="0">
                <a:solidFill>
                  <a:srgbClr val="121212"/>
                </a:solidFill>
                <a:effectLst/>
                <a:latin typeface="-apple-system"/>
              </a:rPr>
              <a:t>(</a:t>
            </a:r>
            <a:r>
              <a:rPr lang="en-US" altLang="zh-CN" b="0" i="0" dirty="0" err="1">
                <a:solidFill>
                  <a:srgbClr val="121212"/>
                </a:solidFill>
                <a:effectLst/>
                <a:latin typeface="-apple-system"/>
              </a:rPr>
              <a:t>rusult</a:t>
            </a:r>
            <a:r>
              <a:rPr lang="en-US" altLang="zh-CN" b="0" i="0" dirty="0">
                <a:solidFill>
                  <a:srgbClr val="121212"/>
                </a:solidFill>
                <a:effectLst/>
                <a:latin typeface="-apple-system"/>
              </a:rPr>
              <a:t>)</a:t>
            </a:r>
            <a:r>
              <a:rPr lang="zh-CN" altLang="en-US" b="0" i="0" dirty="0">
                <a:solidFill>
                  <a:srgbClr val="121212"/>
                </a:solidFill>
                <a:effectLst/>
                <a:latin typeface="-apple-system"/>
              </a:rPr>
              <a:t>如右图所示</a:t>
            </a:r>
            <a:endParaRPr lang="en-US" altLang="zh-CN" b="0" i="0" dirty="0">
              <a:solidFill>
                <a:srgbClr val="121212"/>
              </a:solidFill>
              <a:effectLst/>
              <a:latin typeface="-apple-system"/>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550400" y="2470485"/>
            <a:ext cx="9091197" cy="1074822"/>
          </a:xfrm>
        </p:spPr>
        <p:txBody>
          <a:bodyPr/>
          <a:lstStyle/>
          <a:p>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基于</a:t>
            </a:r>
            <a:r>
              <a:rPr kumimoji="1" lang="en-US" altLang="zh-CN" dirty="0">
                <a:latin typeface="Times New Roman" panose="02020603050405020304" pitchFamily="18" charset="0"/>
                <a:ea typeface="FangSong" panose="02010609060101010101" pitchFamily="49" charset="-122"/>
                <a:cs typeface="Times New Roman" panose="02020603050405020304" pitchFamily="18" charset="0"/>
              </a:rPr>
              <a:t>CTPN</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的文字检测</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THREE</a:t>
            </a:r>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
        <p:nvSpPr>
          <p:cNvPr id="5" name="文本框 4">
            <a:extLst>
              <a:ext uri="{FF2B5EF4-FFF2-40B4-BE49-F238E27FC236}">
                <a16:creationId xmlns:a16="http://schemas.microsoft.com/office/drawing/2014/main" id="{6FCA86E2-A41D-4D48-BCDD-C0BAA51A66AF}"/>
              </a:ext>
            </a:extLst>
          </p:cNvPr>
          <p:cNvSpPr txBox="1"/>
          <p:nvPr/>
        </p:nvSpPr>
        <p:spPr>
          <a:xfrm>
            <a:off x="5388112" y="4743075"/>
            <a:ext cx="1415772" cy="584775"/>
          </a:xfrm>
          <a:prstGeom prst="rect">
            <a:avLst/>
          </a:prstGeom>
          <a:noFill/>
        </p:spPr>
        <p:txBody>
          <a:bodyPr wrap="none" rtlCol="0">
            <a:spAutoFit/>
          </a:bodyPr>
          <a:lstStyle/>
          <a:p>
            <a:r>
              <a:rPr kumimoji="1" lang="zh-CN" altLang="en-US" sz="3200" dirty="0">
                <a:latin typeface="FangSong" panose="02010609060101010101" pitchFamily="49" charset="-122"/>
                <a:ea typeface="FangSong" panose="02010609060101010101" pitchFamily="49" charset="-122"/>
              </a:rPr>
              <a:t>陈若愚</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en-US" sz="2000" dirty="0" err="1">
                <a:solidFill>
                  <a:srgbClr val="2958A0"/>
                </a:solidFill>
              </a:rPr>
              <a:t>CTPN网络结构</a:t>
            </a:r>
            <a:endParaRPr kumimoji="1" lang="zh-CN" altLang="en-US" sz="2000" dirty="0">
              <a:solidFill>
                <a:srgbClr val="2958A0"/>
              </a:solidFill>
            </a:endParaRPr>
          </a:p>
        </p:txBody>
      </p:sp>
      <p:sp>
        <p:nvSpPr>
          <p:cNvPr id="3" name="文本框 2">
            <a:extLst>
              <a:ext uri="{FF2B5EF4-FFF2-40B4-BE49-F238E27FC236}">
                <a16:creationId xmlns:a16="http://schemas.microsoft.com/office/drawing/2014/main" id="{FEA3238E-7FDA-EE4E-9BD6-160D4C562900}"/>
              </a:ext>
            </a:extLst>
          </p:cNvPr>
          <p:cNvSpPr txBox="1"/>
          <p:nvPr/>
        </p:nvSpPr>
        <p:spPr>
          <a:xfrm>
            <a:off x="920750" y="920750"/>
            <a:ext cx="10350499" cy="2031325"/>
          </a:xfrm>
          <a:prstGeom prst="rect">
            <a:avLst/>
          </a:prstGeom>
          <a:noFill/>
        </p:spPr>
        <p:txBody>
          <a:bodyPr wrap="square" rtlCol="0">
            <a:spAutoFit/>
          </a:bodyPr>
          <a:lstStyle/>
          <a:p>
            <a:pPr algn="just"/>
            <a:r>
              <a:rPr kumimoji="1" lang="en" altLang="zh-CN" dirty="0">
                <a:latin typeface="Times New Roman" panose="02020603050405020304" pitchFamily="18" charset="0"/>
                <a:ea typeface="FangSong" panose="02010609060101010101" pitchFamily="49" charset="-122"/>
                <a:cs typeface="Times New Roman" panose="02020603050405020304" pitchFamily="18" charset="0"/>
              </a:rPr>
              <a:t>CTPN </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是一种专门针对于文字检测的目标检测算法。文字信息的最大特点在于是一个序列呈现出来，序列通常是由数字字符或者符号组成。传统的目标检测，例如</a:t>
            </a:r>
            <a:r>
              <a:rPr kumimoji="1" lang="en" altLang="zh-CN" dirty="0">
                <a:latin typeface="Times New Roman" panose="02020603050405020304" pitchFamily="18" charset="0"/>
                <a:ea typeface="FangSong" panose="02010609060101010101" pitchFamily="49" charset="-122"/>
                <a:cs typeface="Times New Roman" panose="02020603050405020304" pitchFamily="18" charset="0"/>
              </a:rPr>
              <a:t>Faster R-CNN</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等检测的物体，都是一个个独立的整体，而文字通常不同于这些整体，文字可以利用前后文的信息进行位置精确化定位，因此对于文字检测方面，我们如果想要定位的更加精准，往往我们需要利用好这些上下文的文字信息。处理序列内容时常常需要用到循环神经网络</a:t>
            </a:r>
            <a:r>
              <a:rPr kumimoji="1" lang="en" altLang="zh-CN" dirty="0">
                <a:latin typeface="Times New Roman" panose="02020603050405020304" pitchFamily="18" charset="0"/>
                <a:ea typeface="FangSong" panose="02010609060101010101" pitchFamily="49" charset="-122"/>
                <a:cs typeface="Times New Roman" panose="02020603050405020304" pitchFamily="18" charset="0"/>
              </a:rPr>
              <a:t>RNN</a:t>
            </a:r>
            <a:r>
              <a:rPr kumimoji="1" lang="zh-CN" altLang="en" dirty="0">
                <a:latin typeface="Times New Roman" panose="02020603050405020304" pitchFamily="18" charset="0"/>
                <a:ea typeface="FangSong" panose="02010609060101010101" pitchFamily="49" charset="-122"/>
                <a:cs typeface="Times New Roman" panose="02020603050405020304" pitchFamily="18" charset="0"/>
              </a:rPr>
              <a:t>，</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而图像识别领域常常利用卷积神经网络</a:t>
            </a:r>
            <a:r>
              <a:rPr kumimoji="1" lang="en" altLang="zh-CN" dirty="0">
                <a:latin typeface="Times New Roman" panose="02020603050405020304" pitchFamily="18" charset="0"/>
                <a:ea typeface="FangSong" panose="02010609060101010101" pitchFamily="49" charset="-122"/>
                <a:cs typeface="Times New Roman" panose="02020603050405020304" pitchFamily="18" charset="0"/>
              </a:rPr>
              <a:t>CNN</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来提取图像信息。</a:t>
            </a:r>
            <a:r>
              <a:rPr kumimoji="1" lang="en" altLang="zh-CN" dirty="0">
                <a:latin typeface="Times New Roman" panose="02020603050405020304" pitchFamily="18" charset="0"/>
                <a:ea typeface="FangSong" panose="02010609060101010101" pitchFamily="49" charset="-122"/>
                <a:cs typeface="Times New Roman" panose="02020603050405020304" pitchFamily="18" charset="0"/>
              </a:rPr>
              <a:t>CTPN</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即结合了</a:t>
            </a:r>
            <a:r>
              <a:rPr kumimoji="1" lang="en" altLang="zh-CN" dirty="0">
                <a:latin typeface="Times New Roman" panose="02020603050405020304" pitchFamily="18" charset="0"/>
                <a:ea typeface="FangSong" panose="02010609060101010101" pitchFamily="49" charset="-122"/>
                <a:cs typeface="Times New Roman" panose="02020603050405020304" pitchFamily="18" charset="0"/>
              </a:rPr>
              <a:t>RNN</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与</a:t>
            </a:r>
            <a:r>
              <a:rPr kumimoji="1" lang="en" altLang="zh-CN" dirty="0">
                <a:latin typeface="Times New Roman" panose="02020603050405020304" pitchFamily="18" charset="0"/>
                <a:ea typeface="FangSong" panose="02010609060101010101" pitchFamily="49" charset="-122"/>
                <a:cs typeface="Times New Roman" panose="02020603050405020304" pitchFamily="18" charset="0"/>
              </a:rPr>
              <a:t>CNN</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的优势，用</a:t>
            </a:r>
            <a:r>
              <a:rPr kumimoji="1" lang="en" altLang="zh-CN" dirty="0">
                <a:latin typeface="Times New Roman" panose="02020603050405020304" pitchFamily="18" charset="0"/>
                <a:ea typeface="FangSong" panose="02010609060101010101" pitchFamily="49" charset="-122"/>
                <a:cs typeface="Times New Roman" panose="02020603050405020304" pitchFamily="18" charset="0"/>
              </a:rPr>
              <a:t>CNN</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抽取图像的特征，再借助</a:t>
            </a:r>
            <a:r>
              <a:rPr kumimoji="1" lang="en" altLang="zh-CN" dirty="0">
                <a:latin typeface="Times New Roman" panose="02020603050405020304" pitchFamily="18" charset="0"/>
                <a:ea typeface="FangSong" panose="02010609060101010101" pitchFamily="49" charset="-122"/>
                <a:cs typeface="Times New Roman" panose="02020603050405020304" pitchFamily="18" charset="0"/>
              </a:rPr>
              <a:t>RNN</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进行序列信息的处理。</a:t>
            </a:r>
            <a:r>
              <a:rPr kumimoji="1" lang="en" altLang="zh-CN" dirty="0">
                <a:latin typeface="Times New Roman" panose="02020603050405020304" pitchFamily="18" charset="0"/>
                <a:ea typeface="FangSong" panose="02010609060101010101" pitchFamily="49" charset="-122"/>
                <a:cs typeface="Times New Roman" panose="02020603050405020304" pitchFamily="18" charset="0"/>
              </a:rPr>
              <a:t>CTPN</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的网络结构如图所示。</a:t>
            </a:r>
          </a:p>
        </p:txBody>
      </p:sp>
      <p:pic>
        <p:nvPicPr>
          <p:cNvPr id="6" name="图片 5">
            <a:extLst>
              <a:ext uri="{FF2B5EF4-FFF2-40B4-BE49-F238E27FC236}">
                <a16:creationId xmlns:a16="http://schemas.microsoft.com/office/drawing/2014/main" id="{77671F8B-3EC7-FA41-8CEB-BFC7C5DE1A91}"/>
              </a:ext>
            </a:extLst>
          </p:cNvPr>
          <p:cNvPicPr>
            <a:picLocks noChangeAspect="1"/>
          </p:cNvPicPr>
          <p:nvPr/>
        </p:nvPicPr>
        <p:blipFill>
          <a:blip r:embed="rId3"/>
          <a:stretch>
            <a:fillRect/>
          </a:stretch>
        </p:blipFill>
        <p:spPr>
          <a:xfrm>
            <a:off x="1387812" y="3188930"/>
            <a:ext cx="9416375" cy="2748320"/>
          </a:xfrm>
          <a:prstGeom prst="rect">
            <a:avLst/>
          </a:prstGeom>
        </p:spPr>
      </p:pic>
    </p:spTree>
    <p:extLst>
      <p:ext uri="{BB962C8B-B14F-4D97-AF65-F5344CB8AC3E}">
        <p14:creationId xmlns:p14="http://schemas.microsoft.com/office/powerpoint/2010/main" val="1022190251"/>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en-US" sz="2000" dirty="0" err="1">
                <a:solidFill>
                  <a:srgbClr val="2958A0"/>
                </a:solidFill>
              </a:rPr>
              <a:t>CTPN识别流程</a:t>
            </a:r>
            <a:endParaRPr kumimoji="1" lang="zh-CN" altLang="en-US" sz="2000" dirty="0">
              <a:solidFill>
                <a:srgbClr val="2958A0"/>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A3238E-7FDA-EE4E-9BD6-160D4C562900}"/>
                  </a:ext>
                </a:extLst>
              </p:cNvPr>
              <p:cNvSpPr txBox="1"/>
              <p:nvPr/>
            </p:nvSpPr>
            <p:spPr>
              <a:xfrm>
                <a:off x="644523" y="1085344"/>
                <a:ext cx="10902951" cy="1938992"/>
              </a:xfrm>
              <a:prstGeom prst="rect">
                <a:avLst/>
              </a:prstGeom>
              <a:noFill/>
            </p:spPr>
            <p:txBody>
              <a:bodyPr wrap="square" rtlCol="0">
                <a:spAutoFit/>
              </a:bodyPr>
              <a:lstStyle/>
              <a:p>
                <a:pPr marL="285750" indent="-285750" algn="just">
                  <a:buFont typeface="Arial" panose="020B0604020202020204" pitchFamily="34" charset="0"/>
                  <a:buChar char="•"/>
                </a:pPr>
                <a:r>
                  <a:rPr kumimoji="1" lang="zh-CN" altLang="en-US" sz="2400" dirty="0">
                    <a:ea typeface="Cambria Math" panose="02040503050406030204" pitchFamily="18" charset="0"/>
                  </a:rPr>
                  <a:t>首先</a:t>
                </a:r>
                <a:r>
                  <a:rPr kumimoji="1" lang="zh-CN" altLang="en-US" sz="2400" dirty="0">
                    <a:latin typeface="Times New Roman" panose="02020603050405020304" pitchFamily="18" charset="0"/>
                    <a:ea typeface="Cambria Math" panose="02040503050406030204" pitchFamily="18" charset="0"/>
                    <a:cs typeface="Times New Roman" panose="02020603050405020304" pitchFamily="18" charset="0"/>
                  </a:rPr>
                  <a:t>利用</a:t>
                </a:r>
                <a:r>
                  <a:rPr kumimoji="1" lang="en" altLang="zh-CN" sz="2400" dirty="0">
                    <a:latin typeface="Times New Roman" panose="02020603050405020304" pitchFamily="18" charset="0"/>
                    <a:ea typeface="Cambria Math" panose="02040503050406030204" pitchFamily="18" charset="0"/>
                    <a:cs typeface="Times New Roman" panose="02020603050405020304" pitchFamily="18" charset="0"/>
                  </a:rPr>
                  <a:t>VGG16</a:t>
                </a:r>
                <a:r>
                  <a:rPr kumimoji="1" lang="zh-CN" altLang="en-US" sz="2400" dirty="0">
                    <a:latin typeface="Times New Roman" panose="02020603050405020304" pitchFamily="18" charset="0"/>
                    <a:ea typeface="Cambria Math" panose="02040503050406030204" pitchFamily="18" charset="0"/>
                    <a:cs typeface="Times New Roman" panose="02020603050405020304" pitchFamily="18" charset="0"/>
                  </a:rPr>
                  <a:t>网络提取</a:t>
                </a:r>
                <a:r>
                  <a:rPr kumimoji="1" lang="zh-CN" altLang="en-US" sz="2400" dirty="0">
                    <a:ea typeface="Cambria Math" panose="02040503050406030204" pitchFamily="18" charset="0"/>
                  </a:rPr>
                  <a:t>特征图，大小为</a:t>
                </a:r>
                <a14:m>
                  <m:oMath xmlns:m="http://schemas.openxmlformats.org/officeDocument/2006/math">
                    <m:r>
                      <a:rPr kumimoji="1" lang="en-US" altLang="zh-CN" sz="2400" dirty="0">
                        <a:latin typeface="Cambria Math" panose="02040503050406030204" pitchFamily="18" charset="0"/>
                        <a:ea typeface="Cambria Math" panose="02040503050406030204" pitchFamily="18" charset="0"/>
                      </a:rPr>
                      <m:t>𝑊</m:t>
                    </m:r>
                    <m:r>
                      <a:rPr kumimoji="1" lang="en-US" altLang="zh-CN" sz="2400" dirty="0">
                        <a:latin typeface="Cambria Math" panose="02040503050406030204" pitchFamily="18" charset="0"/>
                        <a:ea typeface="Cambria Math" panose="02040503050406030204" pitchFamily="18" charset="0"/>
                      </a:rPr>
                      <m:t>×</m:t>
                    </m:r>
                    <m:r>
                      <a:rPr kumimoji="1" lang="en-US" altLang="zh-CN" sz="2400" dirty="0">
                        <a:latin typeface="Cambria Math" panose="02040503050406030204" pitchFamily="18" charset="0"/>
                        <a:ea typeface="Cambria Math" panose="02040503050406030204" pitchFamily="18" charset="0"/>
                      </a:rPr>
                      <m:t>𝐻</m:t>
                    </m:r>
                    <m:r>
                      <a:rPr kumimoji="1" lang="en-US" altLang="zh-CN" sz="2400" dirty="0">
                        <a:latin typeface="Cambria Math" panose="02040503050406030204" pitchFamily="18" charset="0"/>
                        <a:ea typeface="Cambria Math" panose="02040503050406030204" pitchFamily="18" charset="0"/>
                      </a:rPr>
                      <m:t>×</m:t>
                    </m:r>
                    <m:r>
                      <a:rPr kumimoji="1" lang="en-US" altLang="zh-CN" sz="2400" dirty="0">
                        <a:latin typeface="Cambria Math" panose="02040503050406030204" pitchFamily="18" charset="0"/>
                        <a:ea typeface="Cambria Math" panose="02040503050406030204" pitchFamily="18" charset="0"/>
                      </a:rPr>
                      <m:t>𝐶</m:t>
                    </m:r>
                  </m:oMath>
                </a14:m>
                <a:r>
                  <a:rPr kumimoji="1" lang="zh-CN" altLang="en-US" sz="2400" dirty="0">
                    <a:ea typeface="Cambria Math" panose="02040503050406030204" pitchFamily="18" charset="0"/>
                  </a:rPr>
                  <a:t>；</a:t>
                </a:r>
                <a:endParaRPr kumimoji="1" lang="en-US" altLang="zh-CN" sz="2400" dirty="0">
                  <a:ea typeface="Cambria Math" panose="02040503050406030204" pitchFamily="18" charset="0"/>
                </a:endParaRPr>
              </a:p>
              <a:p>
                <a:pPr marL="285750" indent="-285750" algn="just">
                  <a:buFont typeface="Arial" panose="020B0604020202020204" pitchFamily="34" charset="0"/>
                  <a:buChar char="•"/>
                </a:pPr>
                <a:r>
                  <a:rPr kumimoji="1" lang="zh-CN" altLang="en-US" sz="2400" dirty="0">
                    <a:ea typeface="Cambria Math" panose="02040503050406030204" pitchFamily="18" charset="0"/>
                  </a:rPr>
                  <a:t>在特征图上用一个</a:t>
                </a:r>
                <a14:m>
                  <m:oMath xmlns:m="http://schemas.openxmlformats.org/officeDocument/2006/math">
                    <m:r>
                      <a:rPr kumimoji="1" lang="en-US" altLang="zh-CN" sz="2400" b="0" i="1" smtClean="0">
                        <a:latin typeface="Cambria Math" panose="02040503050406030204" pitchFamily="18" charset="0"/>
                        <a:ea typeface="Cambria Math" panose="02040503050406030204" pitchFamily="18" charset="0"/>
                      </a:rPr>
                      <m:t>3×3</m:t>
                    </m:r>
                  </m:oMath>
                </a14:m>
                <a:r>
                  <a:rPr kumimoji="1" lang="zh-CN" altLang="en-US" sz="2400" dirty="0">
                    <a:ea typeface="Cambria Math" panose="02040503050406030204" pitchFamily="18" charset="0"/>
                  </a:rPr>
                  <a:t>的滑动窗口提取特征，利用这些特征做预测；</a:t>
                </a:r>
                <a:endParaRPr kumimoji="1" lang="en-US" altLang="zh-CN" sz="2400" dirty="0">
                  <a:ea typeface="Cambria Math" panose="02040503050406030204" pitchFamily="18" charset="0"/>
                </a:endParaRPr>
              </a:p>
              <a:p>
                <a:pPr marL="285750" indent="-285750" algn="just">
                  <a:buFont typeface="Arial" panose="020B0604020202020204" pitchFamily="34" charset="0"/>
                  <a:buChar char="•"/>
                </a:pPr>
                <a:r>
                  <a:rPr kumimoji="1" lang="zh-CN" altLang="en-US" sz="2400" dirty="0">
                    <a:ea typeface="Cambria Math" panose="02040503050406030204" pitchFamily="18" charset="0"/>
                  </a:rPr>
                  <a:t>经过一</a:t>
                </a:r>
                <a:r>
                  <a:rPr kumimoji="1" lang="zh-CN" altLang="en-US" sz="2400" dirty="0">
                    <a:latin typeface="Times New Roman" panose="02020603050405020304" pitchFamily="18" charset="0"/>
                    <a:ea typeface="Cambria Math" panose="02040503050406030204" pitchFamily="18" charset="0"/>
                    <a:cs typeface="Times New Roman" panose="02020603050405020304" pitchFamily="18" charset="0"/>
                  </a:rPr>
                  <a:t>个双向的</a:t>
                </a:r>
                <a:r>
                  <a:rPr kumimoji="1" lang="en-US" altLang="zh-CN" sz="2400" dirty="0">
                    <a:latin typeface="Times New Roman" panose="02020603050405020304" pitchFamily="18" charset="0"/>
                    <a:ea typeface="Cambria Math" panose="02040503050406030204" pitchFamily="18" charset="0"/>
                    <a:cs typeface="Times New Roman" panose="02020603050405020304" pitchFamily="18" charset="0"/>
                  </a:rPr>
                  <a:t>LSTM</a:t>
                </a:r>
                <a:r>
                  <a:rPr kumimoji="1" lang="zh-CN" altLang="en-US" sz="2400" dirty="0">
                    <a:latin typeface="Times New Roman" panose="02020603050405020304" pitchFamily="18" charset="0"/>
                    <a:ea typeface="Cambria Math" panose="02040503050406030204" pitchFamily="18" charset="0"/>
                    <a:cs typeface="Times New Roman" panose="02020603050405020304" pitchFamily="18" charset="0"/>
                  </a:rPr>
                  <a:t>（</a:t>
                </a:r>
                <a:r>
                  <a:rPr kumimoji="1" lang="en-US" altLang="zh-CN" sz="2400" dirty="0">
                    <a:latin typeface="Times New Roman" panose="02020603050405020304" pitchFamily="18" charset="0"/>
                    <a:ea typeface="Cambria Math" panose="02040503050406030204" pitchFamily="18" charset="0"/>
                    <a:cs typeface="Times New Roman" panose="02020603050405020304" pitchFamily="18" charset="0"/>
                  </a:rPr>
                  <a:t>BLSTM</a:t>
                </a:r>
                <a:r>
                  <a:rPr kumimoji="1" lang="zh-CN" altLang="en-US" sz="2400" dirty="0">
                    <a:latin typeface="Times New Roman" panose="02020603050405020304" pitchFamily="18" charset="0"/>
                    <a:ea typeface="Cambria Math" panose="02040503050406030204" pitchFamily="18" charset="0"/>
                    <a:cs typeface="Times New Roman" panose="02020603050405020304" pitchFamily="18" charset="0"/>
                  </a:rPr>
                  <a:t>），并将结果输入到一个</a:t>
                </a:r>
                <a:r>
                  <a:rPr kumimoji="1" lang="en-US" altLang="zh-CN" sz="2400" dirty="0">
                    <a:latin typeface="Times New Roman" panose="02020603050405020304" pitchFamily="18" charset="0"/>
                    <a:ea typeface="Cambria Math" panose="02040503050406030204" pitchFamily="18" charset="0"/>
                    <a:cs typeface="Times New Roman" panose="02020603050405020304" pitchFamily="18" charset="0"/>
                  </a:rPr>
                  <a:t>512</a:t>
                </a:r>
                <a:r>
                  <a:rPr kumimoji="1" lang="zh-CN" altLang="en-US" sz="2400" dirty="0">
                    <a:latin typeface="Times New Roman" panose="02020603050405020304" pitchFamily="18" charset="0"/>
                    <a:ea typeface="Cambria Math" panose="02040503050406030204" pitchFamily="18" charset="0"/>
                    <a:cs typeface="Times New Roman" panose="02020603050405020304" pitchFamily="18" charset="0"/>
                  </a:rPr>
                  <a:t>维的全连接层上；</a:t>
                </a:r>
                <a:endParaRPr kumimoji="1" lang="en-US" altLang="zh-CN" sz="2400" dirty="0">
                  <a:latin typeface="Times New Roman" panose="02020603050405020304" pitchFamily="18" charset="0"/>
                  <a:ea typeface="Cambria Math" panose="02040503050406030204" pitchFamily="18" charset="0"/>
                  <a:cs typeface="Times New Roman" panose="02020603050405020304" pitchFamily="18" charset="0"/>
                </a:endParaRPr>
              </a:p>
              <a:p>
                <a:pPr marL="285750" indent="-285750" algn="just">
                  <a:buFont typeface="Arial" panose="020B0604020202020204" pitchFamily="34" charset="0"/>
                  <a:buChar char="•"/>
                </a:pPr>
                <a:r>
                  <a:rPr kumimoji="1" lang="zh-CN" altLang="en-US" sz="2400" dirty="0">
                    <a:latin typeface="Times New Roman" panose="02020603050405020304" pitchFamily="18" charset="0"/>
                    <a:ea typeface="Cambria Math" panose="02040503050406030204" pitchFamily="18" charset="0"/>
                    <a:cs typeface="Times New Roman" panose="02020603050405020304" pitchFamily="18" charset="0"/>
                  </a:rPr>
                  <a:t>将全连接层的结构进行分类和回归并做最后的输出；</a:t>
                </a:r>
                <a:endParaRPr kumimoji="1" lang="en-US" altLang="zh-CN" sz="2400" dirty="0">
                  <a:latin typeface="Times New Roman" panose="02020603050405020304" pitchFamily="18" charset="0"/>
                  <a:ea typeface="Cambria Math" panose="02040503050406030204" pitchFamily="18" charset="0"/>
                  <a:cs typeface="Times New Roman" panose="02020603050405020304" pitchFamily="18" charset="0"/>
                </a:endParaRPr>
              </a:p>
              <a:p>
                <a:pPr marL="285750" indent="-285750" algn="just">
                  <a:buFont typeface="Arial" panose="020B0604020202020204" pitchFamily="34" charset="0"/>
                  <a:buChar char="•"/>
                </a:pPr>
                <a:r>
                  <a:rPr kumimoji="1" lang="zh-CN" altLang="en-US" sz="2400" dirty="0">
                    <a:latin typeface="Times New Roman" panose="02020603050405020304" pitchFamily="18" charset="0"/>
                    <a:ea typeface="Cambria Math" panose="02040503050406030204" pitchFamily="18" charset="0"/>
                    <a:cs typeface="Times New Roman" panose="02020603050405020304" pitchFamily="18" charset="0"/>
                  </a:rPr>
                  <a:t>使用最后文本线构造算法，将细长的矩形合并为一个完整的序列框。</a:t>
                </a:r>
                <a:endParaRPr kumimoji="1" lang="en-US" altLang="zh-CN" sz="2400" b="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FEA3238E-7FDA-EE4E-9BD6-160D4C562900}"/>
                  </a:ext>
                </a:extLst>
              </p:cNvPr>
              <p:cNvSpPr txBox="1">
                <a:spLocks noRot="1" noChangeAspect="1" noMove="1" noResize="1" noEditPoints="1" noAdjustHandles="1" noChangeArrowheads="1" noChangeShapeType="1" noTextEdit="1"/>
              </p:cNvSpPr>
              <p:nvPr/>
            </p:nvSpPr>
            <p:spPr>
              <a:xfrm>
                <a:off x="644523" y="1085344"/>
                <a:ext cx="10902951" cy="1938992"/>
              </a:xfrm>
              <a:prstGeom prst="rect">
                <a:avLst/>
              </a:prstGeom>
              <a:blipFill>
                <a:blip r:embed="rId3"/>
                <a:stretch>
                  <a:fillRect l="-698" t="-3896" r="-3605" b="-519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7671F8B-3EC7-FA41-8CEB-BFC7C5DE1A91}"/>
              </a:ext>
            </a:extLst>
          </p:cNvPr>
          <p:cNvPicPr>
            <a:picLocks noChangeAspect="1"/>
          </p:cNvPicPr>
          <p:nvPr/>
        </p:nvPicPr>
        <p:blipFill>
          <a:blip r:embed="rId3"/>
          <a:stretch>
            <a:fillRect/>
          </a:stretch>
        </p:blipFill>
        <p:spPr>
          <a:xfrm>
            <a:off x="1387812" y="3188930"/>
            <a:ext cx="9416375" cy="2748320"/>
          </a:xfrm>
          <a:prstGeom prst="rect">
            <a:avLst/>
          </a:prstGeom>
        </p:spPr>
      </p:pic>
    </p:spTree>
    <p:extLst>
      <p:ext uri="{BB962C8B-B14F-4D97-AF65-F5344CB8AC3E}">
        <p14:creationId xmlns:p14="http://schemas.microsoft.com/office/powerpoint/2010/main" val="1659779249"/>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en-US" sz="2000" dirty="0" err="1">
                <a:solidFill>
                  <a:srgbClr val="2958A0"/>
                </a:solidFill>
              </a:rPr>
              <a:t>垂直锚点机制</a:t>
            </a:r>
            <a:endParaRPr kumimoji="1" lang="zh-CN" altLang="en-US" sz="2000" dirty="0">
              <a:solidFill>
                <a:srgbClr val="2958A0"/>
              </a:solidFill>
            </a:endParaRPr>
          </a:p>
        </p:txBody>
      </p:sp>
      <p:pic>
        <p:nvPicPr>
          <p:cNvPr id="5" name="图片 4">
            <a:extLst>
              <a:ext uri="{FF2B5EF4-FFF2-40B4-BE49-F238E27FC236}">
                <a16:creationId xmlns:a16="http://schemas.microsoft.com/office/drawing/2014/main" id="{450162B3-6EBB-D246-80A6-AD2B948FEC26}"/>
              </a:ext>
            </a:extLst>
          </p:cNvPr>
          <p:cNvPicPr>
            <a:picLocks noChangeAspect="1"/>
          </p:cNvPicPr>
          <p:nvPr/>
        </p:nvPicPr>
        <p:blipFill>
          <a:blip r:embed="rId3"/>
          <a:stretch>
            <a:fillRect/>
          </a:stretch>
        </p:blipFill>
        <p:spPr>
          <a:xfrm>
            <a:off x="685800" y="990860"/>
            <a:ext cx="5321300" cy="487628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6E936C-8918-8C43-824B-648977289D89}"/>
                  </a:ext>
                </a:extLst>
              </p:cNvPr>
              <p:cNvSpPr txBox="1"/>
              <p:nvPr/>
            </p:nvSpPr>
            <p:spPr>
              <a:xfrm>
                <a:off x="6489067" y="570547"/>
                <a:ext cx="5320667" cy="3477875"/>
              </a:xfrm>
              <a:prstGeom prst="rect">
                <a:avLst/>
              </a:prstGeom>
              <a:noFill/>
            </p:spPr>
            <p:txBody>
              <a:bodyPr wrap="square" rtlCol="0">
                <a:spAutoFit/>
              </a:bodyPr>
              <a:lstStyle/>
              <a:p>
                <a:pPr algn="just"/>
                <a:r>
                  <a:rPr kumimoji="1" lang="en" altLang="zh-CN" sz="2000" dirty="0">
                    <a:latin typeface="Times New Roman" panose="02020603050405020304" pitchFamily="18" charset="0"/>
                    <a:ea typeface="FangSong" panose="02010609060101010101" pitchFamily="49" charset="-122"/>
                    <a:cs typeface="Times New Roman" panose="02020603050405020304" pitchFamily="18" charset="0"/>
                  </a:rPr>
                  <a:t>CTPN</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中由于文本排列的特性，设计出了以一组</a:t>
                </a:r>
                <a:r>
                  <a:rPr kumimoji="1" lang="en-US" altLang="zh-CN" sz="2000" dirty="0">
                    <a:latin typeface="Times New Roman" panose="02020603050405020304" pitchFamily="18" charset="0"/>
                    <a:ea typeface="FangSong" panose="02010609060101010101" pitchFamily="49" charset="-122"/>
                    <a:cs typeface="Times New Roman" panose="02020603050405020304" pitchFamily="18" charset="0"/>
                  </a:rPr>
                  <a:t>10</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个等宽的</a:t>
                </a:r>
                <a:r>
                  <a:rPr kumimoji="1" lang="en" altLang="zh-CN" sz="2000" dirty="0">
                    <a:latin typeface="Times New Roman" panose="02020603050405020304" pitchFamily="18" charset="0"/>
                    <a:ea typeface="FangSong" panose="02010609060101010101" pitchFamily="49" charset="-122"/>
                    <a:cs typeface="Times New Roman" panose="02020603050405020304" pitchFamily="18" charset="0"/>
                  </a:rPr>
                  <a:t>anchor</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来选定文本区域。</a:t>
                </a:r>
                <a:r>
                  <a:rPr kumimoji="1" lang="en" altLang="zh-CN" sz="2000" dirty="0">
                    <a:latin typeface="Times New Roman" panose="02020603050405020304" pitchFamily="18" charset="0"/>
                    <a:ea typeface="FangSong" panose="02010609060101010101" pitchFamily="49" charset="-122"/>
                    <a:cs typeface="Times New Roman" panose="02020603050405020304" pitchFamily="18" charset="0"/>
                  </a:rPr>
                  <a:t>Anchor</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的宽度为</a:t>
                </a:r>
                <a:r>
                  <a:rPr kumimoji="1" lang="en-US" altLang="zh-CN" sz="2000" dirty="0">
                    <a:latin typeface="Times New Roman" panose="02020603050405020304" pitchFamily="18" charset="0"/>
                    <a:ea typeface="FangSong" panose="02010609060101010101" pitchFamily="49" charset="-122"/>
                    <a:cs typeface="Times New Roman" panose="02020603050405020304" pitchFamily="18" charset="0"/>
                  </a:rPr>
                  <a:t>16</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个像素，高度为</a:t>
                </a:r>
                <a:r>
                  <a:rPr kumimoji="1" lang="en-US" altLang="zh-CN" sz="2000" dirty="0">
                    <a:latin typeface="Times New Roman" panose="02020603050405020304" pitchFamily="18" charset="0"/>
                    <a:ea typeface="FangSong" panose="02010609060101010101" pitchFamily="49" charset="-122"/>
                    <a:cs typeface="Times New Roman" panose="02020603050405020304" pitchFamily="18" charset="0"/>
                  </a:rPr>
                  <a:t>11-273</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像素，总共</a:t>
                </a:r>
                <a:r>
                  <a:rPr kumimoji="1" lang="en-US" altLang="zh-CN" sz="2000" dirty="0">
                    <a:latin typeface="Times New Roman" panose="02020603050405020304" pitchFamily="18" charset="0"/>
                    <a:ea typeface="FangSong" panose="02010609060101010101" pitchFamily="49" charset="-122"/>
                    <a:cs typeface="Times New Roman" panose="02020603050405020304" pitchFamily="18" charset="0"/>
                  </a:rPr>
                  <a:t>10</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个锚点，如图所示。</a:t>
                </a:r>
                <a:endParaRPr kumimoji="1" lang="en-US" altLang="zh-CN" sz="2000" dirty="0">
                  <a:latin typeface="Times New Roman" panose="02020603050405020304" pitchFamily="18" charset="0"/>
                  <a:ea typeface="FangSong" panose="02010609060101010101" pitchFamily="49" charset="-122"/>
                  <a:cs typeface="Times New Roman" panose="02020603050405020304" pitchFamily="18" charset="0"/>
                </a:endParaRPr>
              </a:p>
              <a:p>
                <a:pPr algn="just"/>
                <a:endParaRPr kumimoji="1" lang="en-US" altLang="zh-CN" sz="2000" dirty="0">
                  <a:latin typeface="Times New Roman" panose="02020603050405020304" pitchFamily="18" charset="0"/>
                  <a:ea typeface="FangSong" panose="02010609060101010101" pitchFamily="49" charset="-122"/>
                  <a:cs typeface="Times New Roman" panose="02020603050405020304" pitchFamily="18" charset="0"/>
                </a:endParaRPr>
              </a:p>
              <a:p>
                <a:pPr algn="just"/>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垂直锚点机制确保了在</a:t>
                </a:r>
                <a14:m>
                  <m:oMath xmlns:m="http://schemas.openxmlformats.org/officeDocument/2006/math">
                    <m:r>
                      <a:rPr kumimoji="1" lang="en-US" altLang="zh-CN" sz="2000" i="1" dirty="0" smtClean="0">
                        <a:latin typeface="Cambria Math" panose="02040503050406030204" pitchFamily="18" charset="0"/>
                        <a:ea typeface="FangSong" panose="02010609060101010101" pitchFamily="49" charset="-122"/>
                        <a:cs typeface="Times New Roman" panose="02020603050405020304" pitchFamily="18" charset="0"/>
                      </a:rPr>
                      <m:t>𝑥</m:t>
                    </m:r>
                  </m:oMath>
                </a14:m>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方向上，</a:t>
                </a:r>
                <a:r>
                  <a:rPr kumimoji="1" lang="en-US" altLang="zh-CN" sz="2000" dirty="0">
                    <a:latin typeface="Times New Roman" panose="02020603050405020304" pitchFamily="18" charset="0"/>
                    <a:ea typeface="FangSong" panose="02010609060101010101" pitchFamily="49" charset="-122"/>
                    <a:cs typeface="Times New Roman" panose="02020603050405020304" pitchFamily="18" charset="0"/>
                  </a:rPr>
                  <a:t>10</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个不同高度的</a:t>
                </a:r>
                <a:r>
                  <a:rPr kumimoji="1" lang="en" altLang="zh-CN" sz="2000" dirty="0">
                    <a:latin typeface="Times New Roman" panose="02020603050405020304" pitchFamily="18" charset="0"/>
                    <a:ea typeface="FangSong" panose="02010609060101010101" pitchFamily="49" charset="-122"/>
                    <a:cs typeface="Times New Roman" panose="02020603050405020304" pitchFamily="18" charset="0"/>
                  </a:rPr>
                  <a:t>anchor</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可以覆盖原图的每一个点，使特征图中每一个点的</a:t>
                </a:r>
                <a:r>
                  <a:rPr kumimoji="1" lang="en" altLang="zh-CN" sz="2000" dirty="0">
                    <a:latin typeface="Times New Roman" panose="02020603050405020304" pitchFamily="18" charset="0"/>
                    <a:ea typeface="FangSong" panose="02010609060101010101" pitchFamily="49" charset="-122"/>
                    <a:cs typeface="Times New Roman" panose="02020603050405020304" pitchFamily="18" charset="0"/>
                  </a:rPr>
                  <a:t>anchor</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都不会重叠。</a:t>
                </a:r>
                <a:r>
                  <a:rPr kumimoji="1" lang="en" altLang="zh-CN" sz="2000" dirty="0">
                    <a:latin typeface="Times New Roman" panose="02020603050405020304" pitchFamily="18" charset="0"/>
                    <a:ea typeface="FangSong" panose="02010609060101010101" pitchFamily="49" charset="-122"/>
                    <a:cs typeface="Times New Roman" panose="02020603050405020304" pitchFamily="18" charset="0"/>
                  </a:rPr>
                  <a:t>Anchor</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后下一步将是</a:t>
                </a:r>
                <a:r>
                  <a:rPr kumimoji="1" lang="en" altLang="zh-CN" sz="2000" dirty="0" err="1">
                    <a:latin typeface="Times New Roman" panose="02020603050405020304" pitchFamily="18" charset="0"/>
                    <a:ea typeface="FangSong" panose="02010609060101010101" pitchFamily="49" charset="-122"/>
                    <a:cs typeface="Times New Roman" panose="02020603050405020304" pitchFamily="18" charset="0"/>
                  </a:rPr>
                  <a:t>Softmax</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二分类层与位置的修正回归层。通常我们用置信度表示一个</a:t>
                </a:r>
                <a:r>
                  <a:rPr kumimoji="1" lang="en" altLang="zh-CN" sz="2000" dirty="0">
                    <a:latin typeface="Times New Roman" panose="02020603050405020304" pitchFamily="18" charset="0"/>
                    <a:ea typeface="FangSong" panose="02010609060101010101" pitchFamily="49" charset="-122"/>
                    <a:cs typeface="Times New Roman" panose="02020603050405020304" pitchFamily="18" charset="0"/>
                  </a:rPr>
                  <a:t>anchor</a:t>
                </a:r>
                <a:r>
                  <a:rPr kumimoji="1" lang="zh-CN" altLang="en-US" sz="2000" dirty="0">
                    <a:latin typeface="Times New Roman" panose="02020603050405020304" pitchFamily="18" charset="0"/>
                    <a:ea typeface="FangSong" panose="02010609060101010101" pitchFamily="49" charset="-122"/>
                    <a:cs typeface="Times New Roman" panose="02020603050405020304" pitchFamily="18" charset="0"/>
                  </a:rPr>
                  <a:t>是否含有文字的可能性，如下公式计算得出：</a:t>
                </a:r>
              </a:p>
            </p:txBody>
          </p:sp>
        </mc:Choice>
        <mc:Fallback xmlns="">
          <p:sp>
            <p:nvSpPr>
              <p:cNvPr id="7" name="文本框 6">
                <a:extLst>
                  <a:ext uri="{FF2B5EF4-FFF2-40B4-BE49-F238E27FC236}">
                    <a16:creationId xmlns:a16="http://schemas.microsoft.com/office/drawing/2014/main" id="{586E936C-8918-8C43-824B-648977289D89}"/>
                  </a:ext>
                </a:extLst>
              </p:cNvPr>
              <p:cNvSpPr txBox="1">
                <a:spLocks noRot="1" noChangeAspect="1" noMove="1" noResize="1" noEditPoints="1" noAdjustHandles="1" noChangeArrowheads="1" noChangeShapeType="1" noTextEdit="1"/>
              </p:cNvSpPr>
              <p:nvPr/>
            </p:nvSpPr>
            <p:spPr>
              <a:xfrm>
                <a:off x="6489067" y="570547"/>
                <a:ext cx="5320667" cy="3477875"/>
              </a:xfrm>
              <a:prstGeom prst="rect">
                <a:avLst/>
              </a:prstGeom>
              <a:blipFill>
                <a:blip r:embed="rId4"/>
                <a:stretch>
                  <a:fillRect l="-1190" t="-1460" r="-1429" b="-18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55BD6B7-AE28-A049-A238-68583FCCAC17}"/>
                  </a:ext>
                </a:extLst>
              </p:cNvPr>
              <p:cNvSpPr txBox="1"/>
              <p:nvPr/>
            </p:nvSpPr>
            <p:spPr>
              <a:xfrm>
                <a:off x="7968215" y="4048422"/>
                <a:ext cx="2361737" cy="3434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i="1">
                              <a:latin typeface="Cambria Math" panose="02040503050406030204" pitchFamily="18" charset="0"/>
                            </a:rPr>
                            <m:t>𝐶</m:t>
                          </m:r>
                        </m:e>
                        <m:sub>
                          <m:r>
                            <a:rPr kumimoji="1" lang="en-US" altLang="zh-CN" b="0" i="1" smtClean="0">
                              <a:latin typeface="Cambria Math" panose="02040503050406030204" pitchFamily="18" charset="0"/>
                            </a:rPr>
                            <m:t>𝑖</m:t>
                          </m:r>
                        </m:sub>
                        <m:sup>
                          <m:r>
                            <a:rPr kumimoji="1" lang="en-US" altLang="zh-CN" b="0" i="1" smtClean="0">
                              <a:latin typeface="Cambria Math" panose="02040503050406030204" pitchFamily="18" charset="0"/>
                            </a:rPr>
                            <m:t>𝑗</m:t>
                          </m:r>
                        </m:sup>
                      </m:sSubSup>
                      <m:r>
                        <a:rPr kumimoji="1" lang="en-US" altLang="zh-CN" b="0" i="1" smtClean="0">
                          <a:latin typeface="Cambria Math" panose="02040503050406030204" pitchFamily="18" charset="0"/>
                        </a:rPr>
                        <m:t>=</m:t>
                      </m:r>
                      <m:func>
                        <m:funcPr>
                          <m:ctrlPr>
                            <a:rPr kumimoji="1" lang="en-US" altLang="zh-CN" b="0" i="1" smtClean="0">
                              <a:latin typeface="Cambria Math" panose="02040503050406030204" pitchFamily="18" charset="0"/>
                            </a:rPr>
                          </m:ctrlPr>
                        </m:funcPr>
                        <m:fName>
                          <m:r>
                            <a:rPr kumimoji="1" lang="en-US" altLang="zh-CN" b="0" i="1" smtClean="0">
                              <a:latin typeface="Cambria Math" panose="02040503050406030204" pitchFamily="18" charset="0"/>
                            </a:rPr>
                            <m:t>𝑃𝑟</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𝑂𝑏𝑗𝑒𝑐𝑡</m:t>
                              </m:r>
                            </m:e>
                          </m:d>
                        </m:e>
                      </m:func>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𝐼𝑂𝑈</m:t>
                      </m:r>
                    </m:oMath>
                  </m:oMathPara>
                </a14:m>
                <a:endParaRPr kumimoji="1" lang="zh-CN" altLang="en-US" i="1" dirty="0"/>
              </a:p>
            </p:txBody>
          </p:sp>
        </mc:Choice>
        <mc:Fallback xmlns="">
          <p:sp>
            <p:nvSpPr>
              <p:cNvPr id="8" name="文本框 7">
                <a:extLst>
                  <a:ext uri="{FF2B5EF4-FFF2-40B4-BE49-F238E27FC236}">
                    <a16:creationId xmlns:a16="http://schemas.microsoft.com/office/drawing/2014/main" id="{D55BD6B7-AE28-A049-A238-68583FCCAC17}"/>
                  </a:ext>
                </a:extLst>
              </p:cNvPr>
              <p:cNvSpPr txBox="1">
                <a:spLocks noRot="1" noChangeAspect="1" noMove="1" noResize="1" noEditPoints="1" noAdjustHandles="1" noChangeArrowheads="1" noChangeShapeType="1" noTextEdit="1"/>
              </p:cNvSpPr>
              <p:nvPr/>
            </p:nvSpPr>
            <p:spPr>
              <a:xfrm>
                <a:off x="7968215" y="4048422"/>
                <a:ext cx="2361737" cy="343492"/>
              </a:xfrm>
              <a:prstGeom prst="rect">
                <a:avLst/>
              </a:prstGeom>
              <a:blipFill>
                <a:blip r:embed="rId5"/>
                <a:stretch>
                  <a:fillRect l="-1604" r="-107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71425DA-FA87-8B43-9A5A-F5B24FB9FF4D}"/>
                  </a:ext>
                </a:extLst>
              </p:cNvPr>
              <p:cNvSpPr/>
              <p:nvPr/>
            </p:nvSpPr>
            <p:spPr>
              <a:xfrm>
                <a:off x="6488434" y="4391914"/>
                <a:ext cx="5321300" cy="1820819"/>
              </a:xfrm>
              <a:prstGeom prst="rect">
                <a:avLst/>
              </a:prstGeom>
            </p:spPr>
            <p:txBody>
              <a:bodyPr wrap="square">
                <a:spAutoFit/>
              </a:bodyPr>
              <a:lstStyle/>
              <a:p>
                <a:pPr algn="just"/>
                <a14:m>
                  <m:oMath xmlns:m="http://schemas.openxmlformats.org/officeDocument/2006/math">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𝐶</m:t>
                        </m:r>
                      </m:e>
                      <m:sub>
                        <m:r>
                          <a:rPr kumimoji="1" lang="en-US" altLang="zh-CN" i="1">
                            <a:latin typeface="Cambria Math" panose="02040503050406030204" pitchFamily="18" charset="0"/>
                          </a:rPr>
                          <m:t>𝑖</m:t>
                        </m:r>
                      </m:sub>
                      <m:sup>
                        <m:r>
                          <a:rPr kumimoji="1" lang="en-US" altLang="zh-CN" i="1">
                            <a:latin typeface="Cambria Math" panose="02040503050406030204" pitchFamily="18" charset="0"/>
                          </a:rPr>
                          <m:t>𝑗</m:t>
                        </m:r>
                      </m:sup>
                    </m:sSubSup>
                  </m:oMath>
                </a14:m>
                <a:r>
                  <a:rPr lang="zh-CN" altLang="en-US" dirty="0">
                    <a:latin typeface="Times New Roman" panose="02020603050405020304" pitchFamily="18" charset="0"/>
                    <a:ea typeface="FangSong" panose="02010609060101010101" pitchFamily="49" charset="-122"/>
                    <a:cs typeface="Times New Roman" panose="02020603050405020304" pitchFamily="18" charset="0"/>
                  </a:rPr>
                  <a:t>代表第</a:t>
                </a:r>
                <a14:m>
                  <m:oMath xmlns:m="http://schemas.openxmlformats.org/officeDocument/2006/math">
                    <m:r>
                      <a:rPr lang="en-US" altLang="zh-CN" i="1" dirty="0" smtClean="0">
                        <a:latin typeface="Cambria Math" panose="02040503050406030204" pitchFamily="18" charset="0"/>
                        <a:ea typeface="FangSong" panose="02010609060101010101" pitchFamily="49" charset="-122"/>
                        <a:cs typeface="Times New Roman" panose="02020603050405020304" pitchFamily="18" charset="0"/>
                      </a:rPr>
                      <m:t>𝑖</m:t>
                    </m:r>
                  </m:oMath>
                </a14:m>
                <a:r>
                  <a:rPr lang="zh-CN" altLang="en-US" dirty="0">
                    <a:latin typeface="Times New Roman" panose="02020603050405020304" pitchFamily="18" charset="0"/>
                    <a:ea typeface="FangSong" panose="02010609060101010101" pitchFamily="49" charset="-122"/>
                    <a:cs typeface="Times New Roman" panose="02020603050405020304" pitchFamily="18" charset="0"/>
                  </a:rPr>
                  <a:t>个</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Ground</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Truth</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的第</a:t>
                </a:r>
                <a14:m>
                  <m:oMath xmlns:m="http://schemas.openxmlformats.org/officeDocument/2006/math">
                    <m:r>
                      <a:rPr lang="en-US" altLang="zh-CN" i="1" dirty="0" smtClean="0">
                        <a:latin typeface="Cambria Math" panose="02040503050406030204" pitchFamily="18" charset="0"/>
                        <a:ea typeface="FangSong" panose="02010609060101010101" pitchFamily="49" charset="-122"/>
                        <a:cs typeface="Times New Roman" panose="02020603050405020304" pitchFamily="18" charset="0"/>
                      </a:rPr>
                      <m:t>𝑗</m:t>
                    </m:r>
                  </m:oMath>
                </a14:m>
                <a:r>
                  <a:rPr lang="zh-CN" altLang="en-US" dirty="0">
                    <a:latin typeface="Times New Roman" panose="02020603050405020304" pitchFamily="18" charset="0"/>
                    <a:ea typeface="FangSong" panose="02010609060101010101" pitchFamily="49" charset="-122"/>
                    <a:cs typeface="Times New Roman" panose="02020603050405020304" pitchFamily="18" charset="0"/>
                  </a:rPr>
                  <a:t>个</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anchor</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的置信度，</a:t>
                </a:r>
                <a14:m>
                  <m:oMath xmlns:m="http://schemas.openxmlformats.org/officeDocument/2006/math">
                    <m:r>
                      <a:rPr lang="en-US" altLang="zh-CN" i="1" dirty="0" smtClean="0">
                        <a:latin typeface="Cambria Math" panose="02040503050406030204" pitchFamily="18" charset="0"/>
                        <a:ea typeface="FangSong" panose="02010609060101010101" pitchFamily="49" charset="-122"/>
                        <a:cs typeface="Times New Roman" panose="02020603050405020304" pitchFamily="18" charset="0"/>
                      </a:rPr>
                      <m:t>𝑃𝑟</m:t>
                    </m:r>
                    <m:r>
                      <a:rPr lang="zh-CN" altLang="en-US" i="1" dirty="0" err="1" smtClean="0">
                        <a:latin typeface="Cambria Math" panose="02040503050406030204" pitchFamily="18" charset="0"/>
                        <a:ea typeface="FangSong" panose="02010609060101010101" pitchFamily="49" charset="-122"/>
                        <a:cs typeface="Times New Roman" panose="02020603050405020304" pitchFamily="18" charset="0"/>
                      </a:rPr>
                      <m:t>⁡</m:t>
                    </m:r>
                  </m:oMath>
                </a14:m>
                <a:r>
                  <a:rPr lang="zh-CN" altLang="en-US" dirty="0">
                    <a:latin typeface="Times New Roman" panose="02020603050405020304" pitchFamily="18" charset="0"/>
                    <a:ea typeface="FangSong" panose="02010609060101010101" pitchFamily="49" charset="-122"/>
                    <a:cs typeface="Times New Roman" panose="02020603050405020304" pitchFamily="18" charset="0"/>
                  </a:rPr>
                  <a:t>表示</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anchor</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内确实有目标识别物体的可信程度。</a:t>
                </a:r>
                <a14:m>
                  <m:oMath xmlns:m="http://schemas.openxmlformats.org/officeDocument/2006/math">
                    <m:r>
                      <a:rPr lang="en-US" altLang="zh-CN" i="1" dirty="0" smtClean="0">
                        <a:latin typeface="Cambria Math" panose="02040503050406030204" pitchFamily="18" charset="0"/>
                        <a:ea typeface="FangSong" panose="02010609060101010101" pitchFamily="49" charset="-122"/>
                        <a:cs typeface="Times New Roman" panose="02020603050405020304" pitchFamily="18" charset="0"/>
                      </a:rPr>
                      <m:t>𝐼𝑂𝑈</m:t>
                    </m:r>
                  </m:oMath>
                </a14:m>
                <a:r>
                  <a:rPr lang="zh-CN" altLang="en-US" dirty="0">
                    <a:latin typeface="Times New Roman" panose="02020603050405020304" pitchFamily="18" charset="0"/>
                    <a:ea typeface="FangSong" panose="02010609060101010101" pitchFamily="49" charset="-122"/>
                    <a:cs typeface="Times New Roman" panose="02020603050405020304" pitchFamily="18" charset="0"/>
                  </a:rPr>
                  <a:t>表示</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anchor</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的框与对应的</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Ground Truth</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的框的交并比。当</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score&gt;0.7</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时可认为该</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anchor</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内是包含文本的。最终，再经过非极大值抑制（</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Non Maximum Suppression</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NMS</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）抑制掉重叠较多的框。</a:t>
                </a:r>
              </a:p>
            </p:txBody>
          </p:sp>
        </mc:Choice>
        <mc:Fallback xmlns="">
          <p:sp>
            <p:nvSpPr>
              <p:cNvPr id="9" name="矩形 8">
                <a:extLst>
                  <a:ext uri="{FF2B5EF4-FFF2-40B4-BE49-F238E27FC236}">
                    <a16:creationId xmlns:a16="http://schemas.microsoft.com/office/drawing/2014/main" id="{071425DA-FA87-8B43-9A5A-F5B24FB9FF4D}"/>
                  </a:ext>
                </a:extLst>
              </p:cNvPr>
              <p:cNvSpPr>
                <a:spLocks noRot="1" noChangeAspect="1" noMove="1" noResize="1" noEditPoints="1" noAdjustHandles="1" noChangeArrowheads="1" noChangeShapeType="1" noTextEdit="1"/>
              </p:cNvSpPr>
              <p:nvPr/>
            </p:nvSpPr>
            <p:spPr>
              <a:xfrm>
                <a:off x="6488434" y="4391914"/>
                <a:ext cx="5321300" cy="1820819"/>
              </a:xfrm>
              <a:prstGeom prst="rect">
                <a:avLst/>
              </a:prstGeom>
              <a:blipFill>
                <a:blip r:embed="rId6"/>
                <a:stretch>
                  <a:fillRect l="-952" r="-952" b="-41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7743519"/>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en-US" sz="2000" dirty="0" err="1">
                <a:solidFill>
                  <a:srgbClr val="2958A0"/>
                </a:solidFill>
              </a:rPr>
              <a:t>边缘细化</a:t>
            </a:r>
            <a:endParaRPr kumimoji="1" lang="zh-CN" altLang="en-US" sz="2000" dirty="0">
              <a:solidFill>
                <a:srgbClr val="2958A0"/>
              </a:solidFill>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41F7CAC-80FF-F847-87C1-76F5A9DBAFA6}"/>
                  </a:ext>
                </a:extLst>
              </p:cNvPr>
              <p:cNvSpPr txBox="1"/>
              <p:nvPr/>
            </p:nvSpPr>
            <p:spPr>
              <a:xfrm>
                <a:off x="1060450" y="920750"/>
                <a:ext cx="10071100" cy="3136243"/>
              </a:xfrm>
              <a:prstGeom prst="rect">
                <a:avLst/>
              </a:prstGeom>
              <a:noFill/>
            </p:spPr>
            <p:txBody>
              <a:bodyPr wrap="square" rtlCol="0">
                <a:spAutoFit/>
              </a:bodyPr>
              <a:lstStyle/>
              <a:p>
                <a:pPr algn="just"/>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由于预测的结果是对特征图的每一个点做预测，因此需要进行边缘细化，将多个</a:t>
                </a:r>
                <a:r>
                  <a:rPr kumimoji="1" lang="en" altLang="zh-CN" sz="2400" dirty="0">
                    <a:latin typeface="Times New Roman" panose="02020603050405020304" pitchFamily="18" charset="0"/>
                    <a:ea typeface="FangSong" panose="02010609060101010101" pitchFamily="49" charset="-122"/>
                    <a:cs typeface="Times New Roman" panose="02020603050405020304" pitchFamily="18" charset="0"/>
                  </a:rPr>
                  <a:t>anchor</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连接起来。边缘细化的处理思想为：对于第</a:t>
                </a:r>
                <a14:m>
                  <m:oMath xmlns:m="http://schemas.openxmlformats.org/officeDocument/2006/math">
                    <m:r>
                      <a:rPr kumimoji="1" lang="en" altLang="zh-CN" sz="2400" i="1" dirty="0" smtClean="0">
                        <a:latin typeface="Cambria Math" panose="02040503050406030204" pitchFamily="18" charset="0"/>
                        <a:ea typeface="FangSong" panose="02010609060101010101" pitchFamily="49" charset="-122"/>
                        <a:cs typeface="Times New Roman" panose="02020603050405020304" pitchFamily="18" charset="0"/>
                      </a:rPr>
                      <m:t>𝑖</m:t>
                    </m:r>
                  </m:oMath>
                </a14:m>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个可能的文本区域，记为</a:t>
                </a:r>
                <a14:m>
                  <m:oMath xmlns:m="http://schemas.openxmlformats.org/officeDocument/2006/math">
                    <m:sSub>
                      <m:sSubPr>
                        <m:ctrlPr>
                          <a:rPr kumimoji="1" lang="en-US" altLang="zh-CN" sz="2400" i="1" smtClean="0">
                            <a:latin typeface="Cambria Math" panose="02040503050406030204" pitchFamily="18" charset="0"/>
                            <a:ea typeface="FangSong" panose="02010609060101010101" pitchFamily="49" charset="-122"/>
                            <a:cs typeface="Times New Roman" panose="02020603050405020304" pitchFamily="18" charset="0"/>
                          </a:rPr>
                        </m:ctrlPr>
                      </m:sSubPr>
                      <m:e>
                        <m:r>
                          <a:rPr kumimoji="1" lang="en-US" altLang="zh-CN" sz="2400" b="0" i="1" smtClean="0">
                            <a:latin typeface="Cambria Math" panose="02040503050406030204" pitchFamily="18" charset="0"/>
                            <a:ea typeface="FangSong" panose="02010609060101010101" pitchFamily="49" charset="-122"/>
                            <a:cs typeface="Times New Roman" panose="02020603050405020304" pitchFamily="18" charset="0"/>
                          </a:rPr>
                          <m:t>𝐵</m:t>
                        </m:r>
                      </m:e>
                      <m:sub>
                        <m:r>
                          <a:rPr kumimoji="1" lang="en-US" altLang="zh-CN" sz="2400" b="0" i="1" smtClean="0">
                            <a:latin typeface="Cambria Math" panose="02040503050406030204" pitchFamily="18" charset="0"/>
                            <a:ea typeface="FangSong" panose="02010609060101010101" pitchFamily="49" charset="-122"/>
                            <a:cs typeface="Times New Roman" panose="02020603050405020304" pitchFamily="18" charset="0"/>
                          </a:rPr>
                          <m:t>𝑖</m:t>
                        </m:r>
                      </m:sub>
                    </m:sSub>
                  </m:oMath>
                </a14:m>
                <a:r>
                  <a:rPr kumimoji="1" lang="zh-CN" altLang="en" sz="2400" dirty="0">
                    <a:latin typeface="Times New Roman" panose="02020603050405020304" pitchFamily="18" charset="0"/>
                    <a:ea typeface="FangSong"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寻找它配对的临近的</a:t>
                </a:r>
                <a14:m>
                  <m:oMath xmlns:m="http://schemas.openxmlformats.org/officeDocument/2006/math">
                    <m:sSub>
                      <m:sSubPr>
                        <m:ctrlP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ctrlPr>
                      </m:sSubPr>
                      <m:e>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𝐵</m:t>
                        </m:r>
                      </m:e>
                      <m:sub>
                        <m:r>
                          <a:rPr kumimoji="1" lang="en-US" altLang="zh-CN" sz="2400" b="0" i="1" smtClean="0">
                            <a:latin typeface="Cambria Math" panose="02040503050406030204" pitchFamily="18" charset="0"/>
                            <a:ea typeface="FangSong" panose="02010609060101010101" pitchFamily="49" charset="-122"/>
                            <a:cs typeface="Times New Roman" panose="02020603050405020304" pitchFamily="18" charset="0"/>
                          </a:rPr>
                          <m:t>𝑗</m:t>
                        </m:r>
                      </m:sub>
                    </m:sSub>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 </m:t>
                    </m:r>
                  </m:oMath>
                </a14:m>
                <a:r>
                  <a:rPr kumimoji="1" lang="zh-CN" altLang="en" sz="2400" dirty="0">
                    <a:latin typeface="Times New Roman" panose="02020603050405020304" pitchFamily="18" charset="0"/>
                    <a:ea typeface="FangSong"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将这两者记为</a:t>
                </a:r>
                <a14:m>
                  <m:oMath xmlns:m="http://schemas.openxmlformats.org/officeDocument/2006/math">
                    <m:sSub>
                      <m:sSubPr>
                        <m:ctrlP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ctrlPr>
                      </m:sSubPr>
                      <m:e>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𝐵</m:t>
                        </m:r>
                      </m:e>
                      <m:sub>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𝑖</m:t>
                        </m:r>
                      </m:sub>
                    </m:sSub>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 </m:t>
                    </m:r>
                    <m:r>
                      <a:rPr kumimoji="1" lang="en-US" altLang="zh-CN"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ctrlPr>
                      </m:sSubPr>
                      <m:e>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𝐵</m:t>
                        </m:r>
                      </m:e>
                      <m:sub>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𝑗</m:t>
                        </m:r>
                      </m:sub>
                    </m:sSub>
                  </m:oMath>
                </a14:m>
                <a:r>
                  <a:rPr kumimoji="1" lang="zh-CN" altLang="en" sz="2400" dirty="0">
                    <a:latin typeface="Times New Roman" panose="02020603050405020304" pitchFamily="18" charset="0"/>
                    <a:ea typeface="FangSong"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而</a:t>
                </a:r>
                <a14:m>
                  <m:oMath xmlns:m="http://schemas.openxmlformats.org/officeDocument/2006/math">
                    <m:sSub>
                      <m:sSubPr>
                        <m:ctrlP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ctrlPr>
                      </m:sSubPr>
                      <m:e>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𝐵</m:t>
                        </m:r>
                      </m:e>
                      <m:sub>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𝑗</m:t>
                        </m:r>
                      </m:sub>
                    </m:sSub>
                  </m:oMath>
                </a14:m>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只需要满足两点：</a:t>
                </a: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a:p>
                <a:pPr marL="342900" indent="-342900" algn="just">
                  <a:buFont typeface="Arial" panose="020B0604020202020204" pitchFamily="34" charset="0"/>
                  <a:buChar char="•"/>
                </a:pPr>
                <a14:m>
                  <m:oMath xmlns:m="http://schemas.openxmlformats.org/officeDocument/2006/math">
                    <m:sSub>
                      <m:sSubPr>
                        <m:ctrlP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ctrlPr>
                      </m:sSubPr>
                      <m:e>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𝐵</m:t>
                        </m:r>
                      </m:e>
                      <m:sub>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𝑗</m:t>
                        </m:r>
                      </m:sub>
                    </m:sSub>
                  </m:oMath>
                </a14:m>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与</a:t>
                </a:r>
                <a14:m>
                  <m:oMath xmlns:m="http://schemas.openxmlformats.org/officeDocument/2006/math">
                    <m:sSub>
                      <m:sSubPr>
                        <m:ctrlP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ctrlPr>
                      </m:sSubPr>
                      <m:e>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𝐵</m:t>
                        </m:r>
                      </m:e>
                      <m:sub>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𝑖</m:t>
                        </m:r>
                      </m:sub>
                    </m:sSub>
                  </m:oMath>
                </a14:m>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的长度在</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50</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个像素内，并且</a:t>
                </a:r>
                <a:r>
                  <a:rPr kumimoji="1" lang="en" altLang="zh-CN" sz="2400" dirty="0">
                    <a:latin typeface="Times New Roman" panose="02020603050405020304" pitchFamily="18" charset="0"/>
                    <a:ea typeface="FangSong" panose="02010609060101010101" pitchFamily="49" charset="-122"/>
                    <a:cs typeface="Times New Roman" panose="02020603050405020304" pitchFamily="18" charset="0"/>
                  </a:rPr>
                  <a:t>score</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值最大；</a:t>
                </a:r>
              </a:p>
              <a:p>
                <a:pPr marL="342900" indent="-342900" algn="just">
                  <a:buFont typeface="Arial" panose="020B0604020202020204" pitchFamily="34" charset="0"/>
                  <a:buChar char="•"/>
                </a:pPr>
                <a14:m>
                  <m:oMath xmlns:m="http://schemas.openxmlformats.org/officeDocument/2006/math">
                    <m:sSub>
                      <m:sSubPr>
                        <m:ctrlP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ctrlPr>
                      </m:sSubPr>
                      <m:e>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𝐵</m:t>
                        </m:r>
                      </m:e>
                      <m:sub>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𝑗</m:t>
                        </m:r>
                      </m:sub>
                    </m:sSub>
                  </m:oMath>
                </a14:m>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与</a:t>
                </a:r>
                <a14:m>
                  <m:oMath xmlns:m="http://schemas.openxmlformats.org/officeDocument/2006/math">
                    <m:sSub>
                      <m:sSubPr>
                        <m:ctrlP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ctrlPr>
                      </m:sSubPr>
                      <m:e>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𝐵</m:t>
                        </m:r>
                      </m:e>
                      <m:sub>
                        <m:r>
                          <a:rPr kumimoji="1" lang="en-US" altLang="zh-CN" sz="2400" i="1">
                            <a:latin typeface="Cambria Math" panose="02040503050406030204" pitchFamily="18" charset="0"/>
                            <a:ea typeface="FangSong" panose="02010609060101010101" pitchFamily="49" charset="-122"/>
                            <a:cs typeface="Times New Roman" panose="02020603050405020304" pitchFamily="18" charset="0"/>
                          </a:rPr>
                          <m:t>𝑖</m:t>
                        </m:r>
                      </m:sub>
                    </m:sSub>
                  </m:oMath>
                </a14:m>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在垂直方向的重合度大于</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0.7</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a:p>
                <a:pPr marL="342900" indent="-342900" algn="just">
                  <a:buFont typeface="Arial" panose="020B0604020202020204" pitchFamily="34" charset="0"/>
                  <a:buChar char="•"/>
                </a:pP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a:p>
                <a:pPr algn="just"/>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下图为在出租车发票数据集上真实的边缘细化的结果：</a:t>
                </a: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841F7CAC-80FF-F847-87C1-76F5A9DBAFA6}"/>
                  </a:ext>
                </a:extLst>
              </p:cNvPr>
              <p:cNvSpPr txBox="1">
                <a:spLocks noRot="1" noChangeAspect="1" noMove="1" noResize="1" noEditPoints="1" noAdjustHandles="1" noChangeArrowheads="1" noChangeShapeType="1" noTextEdit="1"/>
              </p:cNvSpPr>
              <p:nvPr/>
            </p:nvSpPr>
            <p:spPr>
              <a:xfrm>
                <a:off x="1060450" y="920750"/>
                <a:ext cx="10071100" cy="3136243"/>
              </a:xfrm>
              <a:prstGeom prst="rect">
                <a:avLst/>
              </a:prstGeom>
              <a:blipFill>
                <a:blip r:embed="rId3"/>
                <a:stretch>
                  <a:fillRect l="-1008" t="-1613" r="-1008" b="-282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F69358-5A3E-484A-A44F-780E6B310DC9}"/>
              </a:ext>
            </a:extLst>
          </p:cNvPr>
          <p:cNvPicPr>
            <a:picLocks noChangeAspect="1"/>
          </p:cNvPicPr>
          <p:nvPr/>
        </p:nvPicPr>
        <p:blipFill>
          <a:blip r:embed="rId4"/>
          <a:stretch>
            <a:fillRect/>
          </a:stretch>
        </p:blipFill>
        <p:spPr>
          <a:xfrm>
            <a:off x="2590800" y="4167253"/>
            <a:ext cx="7010400" cy="2247900"/>
          </a:xfrm>
          <a:prstGeom prst="rect">
            <a:avLst/>
          </a:prstGeom>
        </p:spPr>
      </p:pic>
    </p:spTree>
    <p:extLst>
      <p:ext uri="{BB962C8B-B14F-4D97-AF65-F5344CB8AC3E}">
        <p14:creationId xmlns:p14="http://schemas.microsoft.com/office/powerpoint/2010/main" val="2204394179"/>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zh-CN" altLang="en-US" sz="2000" dirty="0">
                <a:solidFill>
                  <a:srgbClr val="2958A0"/>
                </a:solidFill>
              </a:rPr>
              <a:t>实验设计</a:t>
            </a:r>
          </a:p>
        </p:txBody>
      </p:sp>
      <p:sp>
        <p:nvSpPr>
          <p:cNvPr id="2" name="文本框 1">
            <a:extLst>
              <a:ext uri="{FF2B5EF4-FFF2-40B4-BE49-F238E27FC236}">
                <a16:creationId xmlns:a16="http://schemas.microsoft.com/office/drawing/2014/main" id="{841F7CAC-80FF-F847-87C1-76F5A9DBAFA6}"/>
              </a:ext>
            </a:extLst>
          </p:cNvPr>
          <p:cNvSpPr txBox="1"/>
          <p:nvPr/>
        </p:nvSpPr>
        <p:spPr>
          <a:xfrm>
            <a:off x="1060450" y="920750"/>
            <a:ext cx="10071100" cy="1569660"/>
          </a:xfrm>
          <a:prstGeom prst="rect">
            <a:avLst/>
          </a:prstGeom>
          <a:noFill/>
        </p:spPr>
        <p:txBody>
          <a:bodyPr wrap="square" rtlCol="0">
            <a:spAutoFit/>
          </a:bodyPr>
          <a:lstStyle/>
          <a:p>
            <a:pPr algn="just"/>
            <a:r>
              <a:rPr kumimoji="1" lang="zh-CN" altLang="en-US" sz="2400" b="1" dirty="0">
                <a:latin typeface="Times New Roman" panose="02020603050405020304" pitchFamily="18" charset="0"/>
                <a:ea typeface="FangSong" panose="02010609060101010101" pitchFamily="49" charset="-122"/>
                <a:cs typeface="Times New Roman" panose="02020603050405020304" pitchFamily="18" charset="0"/>
              </a:rPr>
              <a:t>数据集：</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本文的数据集来源于</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CCF</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大数据与智能计算大赛赛题出租车发票识别，其出租车发票为已经对齐的发票，如图所示。可以发现，该发票虽然已经水平对齐并经过仿射变换为正四边形，但是他们的长度不一，并且存在污点。</a:t>
            </a: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8333C9B5-85DE-6A4C-8553-ECCB6634216A}"/>
              </a:ext>
            </a:extLst>
          </p:cNvPr>
          <p:cNvPicPr>
            <a:picLocks noChangeAspect="1"/>
          </p:cNvPicPr>
          <p:nvPr/>
        </p:nvPicPr>
        <p:blipFill>
          <a:blip r:embed="rId3"/>
          <a:stretch>
            <a:fillRect/>
          </a:stretch>
        </p:blipFill>
        <p:spPr>
          <a:xfrm>
            <a:off x="1927392" y="2490410"/>
            <a:ext cx="8337216" cy="4322126"/>
          </a:xfrm>
          <a:prstGeom prst="rect">
            <a:avLst/>
          </a:prstGeom>
        </p:spPr>
      </p:pic>
    </p:spTree>
    <p:extLst>
      <p:ext uri="{BB962C8B-B14F-4D97-AF65-F5344CB8AC3E}">
        <p14:creationId xmlns:p14="http://schemas.microsoft.com/office/powerpoint/2010/main" val="160957004"/>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377247" y="725214"/>
            <a:ext cx="5437505" cy="700405"/>
          </a:xfrm>
        </p:spPr>
        <p:txBody>
          <a:bodyPr/>
          <a:lstStyle/>
          <a:p>
            <a:pPr algn="ctr"/>
            <a:r>
              <a:rPr kumimoji="1" lang="zh-CN" altLang="en-US" sz="3600" dirty="0">
                <a:solidFill>
                  <a:srgbClr val="2958A0"/>
                </a:solidFill>
              </a:rPr>
              <a:t>发票识别工程背景</a:t>
            </a:r>
            <a:endParaRPr kumimoji="1" lang="en-US" altLang="zh-CN" sz="3600" dirty="0">
              <a:solidFill>
                <a:srgbClr val="2958A0"/>
              </a:solidFill>
            </a:endParaRPr>
          </a:p>
        </p:txBody>
      </p:sp>
      <p:sp>
        <p:nvSpPr>
          <p:cNvPr id="2" name="矩形 1">
            <a:extLst>
              <a:ext uri="{FF2B5EF4-FFF2-40B4-BE49-F238E27FC236}">
                <a16:creationId xmlns:a16="http://schemas.microsoft.com/office/drawing/2014/main" id="{F36FF8DF-6761-8642-9EBA-E3F7D97D92D5}"/>
              </a:ext>
            </a:extLst>
          </p:cNvPr>
          <p:cNvSpPr/>
          <p:nvPr/>
        </p:nvSpPr>
        <p:spPr>
          <a:xfrm>
            <a:off x="841247" y="1645748"/>
            <a:ext cx="10509504" cy="4154984"/>
          </a:xfrm>
          <a:prstGeom prst="rect">
            <a:avLst/>
          </a:prstGeom>
        </p:spPr>
        <p:txBody>
          <a:bodyPr wrap="square">
            <a:spAutoFit/>
          </a:bodyPr>
          <a:lstStyle/>
          <a:p>
            <a:pPr algn="just"/>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发票是税务系统或者企业财务制度中是不可或缺的一个必然项，报税，企业之间的商务活动，报销，等等，都离不开发票这个途径。发票的管理和录入，带来的工作的繁琐和大量的低技术含量的工作，改如何解决。人工智能的出现，则就是解决人工的工作量，降低用人成本等最为恰当的方式。</a:t>
            </a:r>
          </a:p>
          <a:p>
            <a:pPr algn="just"/>
            <a:endParaRPr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a:p>
            <a:pPr algn="just"/>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发票识别，利用</a:t>
            </a:r>
            <a:r>
              <a:rPr lang="en" altLang="zh-CN" sz="2400" dirty="0">
                <a:latin typeface="Times New Roman" panose="02020603050405020304" pitchFamily="18" charset="0"/>
                <a:ea typeface="FangSong" panose="02010609060101010101" pitchFamily="49" charset="-122"/>
                <a:cs typeface="Times New Roman" panose="02020603050405020304" pitchFamily="18" charset="0"/>
              </a:rPr>
              <a:t>OCR </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文字识别技术，可对发票版面上所有的要素进行识别，结合税务接口的核验，可以百分之百的识别率，这样人工核验的工作也可以少掉了。那如何做到百分之百的识别率了呢。通过</a:t>
            </a:r>
            <a:r>
              <a:rPr lang="en" altLang="zh-CN" sz="2400" dirty="0">
                <a:latin typeface="Times New Roman" panose="02020603050405020304" pitchFamily="18" charset="0"/>
                <a:ea typeface="FangSong" panose="02010609060101010101" pitchFamily="49" charset="-122"/>
                <a:cs typeface="Times New Roman" panose="02020603050405020304" pitchFamily="18" charset="0"/>
              </a:rPr>
              <a:t>OCR </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文字识别可以识别发票的四要素或者几个要素，然后传到税务接口，可以通过税务接口下载发票内容信息，这样可以做到</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100% </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的识别率，给企业的财务部门或者涉及发票的部门，减少很大的工作量。</a:t>
            </a:r>
            <a:endParaRPr lang="zh-CN" altLang="en-US" sz="2400" dirty="0">
              <a:effectLst/>
              <a:latin typeface="Times New Roman" panose="02020603050405020304" pitchFamily="18" charset="0"/>
              <a:ea typeface="FangSong"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1664778"/>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zh-CN" altLang="en-US" sz="2000" dirty="0">
                <a:solidFill>
                  <a:srgbClr val="2958A0"/>
                </a:solidFill>
              </a:rPr>
              <a:t>实验设计</a:t>
            </a:r>
          </a:p>
        </p:txBody>
      </p:sp>
      <p:sp>
        <p:nvSpPr>
          <p:cNvPr id="2" name="文本框 1">
            <a:extLst>
              <a:ext uri="{FF2B5EF4-FFF2-40B4-BE49-F238E27FC236}">
                <a16:creationId xmlns:a16="http://schemas.microsoft.com/office/drawing/2014/main" id="{841F7CAC-80FF-F847-87C1-76F5A9DBAFA6}"/>
              </a:ext>
            </a:extLst>
          </p:cNvPr>
          <p:cNvSpPr txBox="1"/>
          <p:nvPr/>
        </p:nvSpPr>
        <p:spPr>
          <a:xfrm>
            <a:off x="2004060" y="1905506"/>
            <a:ext cx="7397750" cy="2677656"/>
          </a:xfrm>
          <a:prstGeom prst="rect">
            <a:avLst/>
          </a:prstGeom>
          <a:noFill/>
        </p:spPr>
        <p:txBody>
          <a:bodyPr wrap="square" rtlCol="0">
            <a:spAutoFit/>
          </a:bodyPr>
          <a:lstStyle/>
          <a:p>
            <a:pPr algn="just"/>
            <a:r>
              <a:rPr kumimoji="1" lang="zh-CN" altLang="en-US" sz="2400" b="1" dirty="0">
                <a:latin typeface="Times New Roman" panose="02020603050405020304" pitchFamily="18" charset="0"/>
                <a:ea typeface="FangSong" panose="02010609060101010101" pitchFamily="49" charset="-122"/>
                <a:cs typeface="Times New Roman" panose="02020603050405020304" pitchFamily="18" charset="0"/>
              </a:rPr>
              <a:t>实现细节：</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本文的</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CTPN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的实现继承自一个</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Project: </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hlinkClick r:id="rId3"/>
              </a:rPr>
              <a:t>https://</a:t>
            </a:r>
            <a:r>
              <a:rPr kumimoji="1" lang="en-US" altLang="zh-CN" sz="2400" dirty="0" err="1">
                <a:latin typeface="Times New Roman" panose="02020603050405020304" pitchFamily="18" charset="0"/>
                <a:ea typeface="FangSong" panose="02010609060101010101" pitchFamily="49" charset="-122"/>
                <a:cs typeface="Times New Roman" panose="02020603050405020304" pitchFamily="18" charset="0"/>
                <a:hlinkClick r:id="rId3"/>
              </a:rPr>
              <a:t>github.com</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hlinkClick r:id="rId3"/>
              </a:rPr>
              <a:t>/</a:t>
            </a:r>
            <a:r>
              <a:rPr kumimoji="1" lang="en-US" altLang="zh-CN" sz="2400" dirty="0" err="1">
                <a:latin typeface="Times New Roman" panose="02020603050405020304" pitchFamily="18" charset="0"/>
                <a:ea typeface="FangSong" panose="02010609060101010101" pitchFamily="49" charset="-122"/>
                <a:cs typeface="Times New Roman" panose="02020603050405020304" pitchFamily="18" charset="0"/>
                <a:hlinkClick r:id="rId3"/>
              </a:rPr>
              <a:t>opconty</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hlinkClick r:id="rId3"/>
              </a:rPr>
              <a:t>/</a:t>
            </a:r>
            <a:r>
              <a:rPr kumimoji="1" lang="en-US" altLang="zh-CN" sz="2400" dirty="0" err="1">
                <a:latin typeface="Times New Roman" panose="02020603050405020304" pitchFamily="18" charset="0"/>
                <a:ea typeface="FangSong" panose="02010609060101010101" pitchFamily="49" charset="-122"/>
                <a:cs typeface="Times New Roman" panose="02020603050405020304" pitchFamily="18" charset="0"/>
                <a:hlinkClick r:id="rId3"/>
              </a:rPr>
              <a:t>pytorch_ctpn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，使用</a:t>
            </a:r>
            <a:r>
              <a:rPr kumimoji="1" lang="en-US" altLang="zh-CN" sz="2400" dirty="0" err="1">
                <a:latin typeface="Times New Roman" panose="02020603050405020304" pitchFamily="18" charset="0"/>
                <a:ea typeface="FangSong" panose="02010609060101010101" pitchFamily="49" charset="-122"/>
                <a:cs typeface="Times New Roman" panose="02020603050405020304" pitchFamily="18" charset="0"/>
              </a:rPr>
              <a:t>PyTorch</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 1.7</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版本与</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Python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语言。在训练时使用了</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ImageNet</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数据集训练的</a:t>
            </a:r>
            <a:r>
              <a:rPr kumimoji="1" lang="en-US" altLang="zh-CN" sz="2400" dirty="0" err="1">
                <a:latin typeface="Times New Roman" panose="02020603050405020304" pitchFamily="18" charset="0"/>
                <a:ea typeface="FangSong" panose="02010609060101010101" pitchFamily="49" charset="-122"/>
                <a:cs typeface="Times New Roman" panose="02020603050405020304" pitchFamily="18" charset="0"/>
              </a:rPr>
              <a:t>VGGNet</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的预训练权重初始化。优化器采用了</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SGD</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优化器，将</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Momentum</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设置为</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0.9</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，学习率设置为</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0.0001</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Batch Size</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设置为</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256</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weight decay</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设置为</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0.0005</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，迭代训练</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5</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万步。</a:t>
            </a: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78203441"/>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zh-CN" altLang="en-US" sz="2000" dirty="0">
                <a:solidFill>
                  <a:srgbClr val="2958A0"/>
                </a:solidFill>
              </a:rPr>
              <a:t>实验设计</a:t>
            </a:r>
          </a:p>
        </p:txBody>
      </p:sp>
      <p:sp>
        <p:nvSpPr>
          <p:cNvPr id="2" name="文本框 1">
            <a:extLst>
              <a:ext uri="{FF2B5EF4-FFF2-40B4-BE49-F238E27FC236}">
                <a16:creationId xmlns:a16="http://schemas.microsoft.com/office/drawing/2014/main" id="{841F7CAC-80FF-F847-87C1-76F5A9DBAFA6}"/>
              </a:ext>
            </a:extLst>
          </p:cNvPr>
          <p:cNvSpPr txBox="1"/>
          <p:nvPr/>
        </p:nvSpPr>
        <p:spPr>
          <a:xfrm>
            <a:off x="2004060" y="1905506"/>
            <a:ext cx="7397750" cy="2677656"/>
          </a:xfrm>
          <a:prstGeom prst="rect">
            <a:avLst/>
          </a:prstGeom>
          <a:noFill/>
        </p:spPr>
        <p:txBody>
          <a:bodyPr wrap="square" rtlCol="0">
            <a:spAutoFit/>
          </a:bodyPr>
          <a:lstStyle/>
          <a:p>
            <a:pPr algn="just"/>
            <a:r>
              <a:rPr kumimoji="1" lang="zh-CN" altLang="en-US" sz="2400" b="1" dirty="0">
                <a:latin typeface="Times New Roman" panose="02020603050405020304" pitchFamily="18" charset="0"/>
                <a:ea typeface="FangSong" panose="02010609060101010101" pitchFamily="49" charset="-122"/>
                <a:cs typeface="Times New Roman" panose="02020603050405020304" pitchFamily="18" charset="0"/>
              </a:rPr>
              <a:t>实现细节：</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本文的</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CTPN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的实现继承自一个</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Project: </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hlinkClick r:id="rId3"/>
              </a:rPr>
              <a:t>https://</a:t>
            </a:r>
            <a:r>
              <a:rPr kumimoji="1" lang="en-US" altLang="zh-CN" sz="2400" dirty="0" err="1">
                <a:latin typeface="Times New Roman" panose="02020603050405020304" pitchFamily="18" charset="0"/>
                <a:ea typeface="FangSong" panose="02010609060101010101" pitchFamily="49" charset="-122"/>
                <a:cs typeface="Times New Roman" panose="02020603050405020304" pitchFamily="18" charset="0"/>
                <a:hlinkClick r:id="rId3"/>
              </a:rPr>
              <a:t>github.com</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hlinkClick r:id="rId3"/>
              </a:rPr>
              <a:t>/</a:t>
            </a:r>
            <a:r>
              <a:rPr kumimoji="1" lang="en-US" altLang="zh-CN" sz="2400" dirty="0" err="1">
                <a:latin typeface="Times New Roman" panose="02020603050405020304" pitchFamily="18" charset="0"/>
                <a:ea typeface="FangSong" panose="02010609060101010101" pitchFamily="49" charset="-122"/>
                <a:cs typeface="Times New Roman" panose="02020603050405020304" pitchFamily="18" charset="0"/>
                <a:hlinkClick r:id="rId3"/>
              </a:rPr>
              <a:t>opconty</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hlinkClick r:id="rId3"/>
              </a:rPr>
              <a:t>/</a:t>
            </a:r>
            <a:r>
              <a:rPr kumimoji="1" lang="en-US" altLang="zh-CN" sz="2400" dirty="0" err="1">
                <a:latin typeface="Times New Roman" panose="02020603050405020304" pitchFamily="18" charset="0"/>
                <a:ea typeface="FangSong" panose="02010609060101010101" pitchFamily="49" charset="-122"/>
                <a:cs typeface="Times New Roman" panose="02020603050405020304" pitchFamily="18" charset="0"/>
                <a:hlinkClick r:id="rId3"/>
              </a:rPr>
              <a:t>pytorch_ctpn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，使用</a:t>
            </a:r>
            <a:r>
              <a:rPr kumimoji="1" lang="en-US" altLang="zh-CN" sz="2400" dirty="0" err="1">
                <a:latin typeface="Times New Roman" panose="02020603050405020304" pitchFamily="18" charset="0"/>
                <a:ea typeface="FangSong" panose="02010609060101010101" pitchFamily="49" charset="-122"/>
                <a:cs typeface="Times New Roman" panose="02020603050405020304" pitchFamily="18" charset="0"/>
              </a:rPr>
              <a:t>PyTorch</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 1.7</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版本与</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Python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语言。在训练时使用了</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ImageNet</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数据集训练的</a:t>
            </a:r>
            <a:r>
              <a:rPr kumimoji="1" lang="en-US" altLang="zh-CN" sz="2400" dirty="0" err="1">
                <a:latin typeface="Times New Roman" panose="02020603050405020304" pitchFamily="18" charset="0"/>
                <a:ea typeface="FangSong" panose="02010609060101010101" pitchFamily="49" charset="-122"/>
                <a:cs typeface="Times New Roman" panose="02020603050405020304" pitchFamily="18" charset="0"/>
              </a:rPr>
              <a:t>VGGNet</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的预训练权重初始化。优化器采用了</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SGD</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优化器，将</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Momentum</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设置为</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0.9</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，学习率设置为</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0.0001</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Batch Size</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设置为</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256</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weight decay</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设置为</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0.0005</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，迭代训练</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5</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万步。</a:t>
            </a: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87941345"/>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zh-CN" altLang="en-US" sz="2000" dirty="0">
                <a:solidFill>
                  <a:srgbClr val="2958A0"/>
                </a:solidFill>
              </a:rPr>
              <a:t>实验设计</a:t>
            </a:r>
          </a:p>
        </p:txBody>
      </p:sp>
      <p:sp>
        <p:nvSpPr>
          <p:cNvPr id="2" name="文本框 1">
            <a:extLst>
              <a:ext uri="{FF2B5EF4-FFF2-40B4-BE49-F238E27FC236}">
                <a16:creationId xmlns:a16="http://schemas.microsoft.com/office/drawing/2014/main" id="{841F7CAC-80FF-F847-87C1-76F5A9DBAFA6}"/>
              </a:ext>
            </a:extLst>
          </p:cNvPr>
          <p:cNvSpPr txBox="1"/>
          <p:nvPr/>
        </p:nvSpPr>
        <p:spPr>
          <a:xfrm>
            <a:off x="2004060" y="920750"/>
            <a:ext cx="7397750" cy="461665"/>
          </a:xfrm>
          <a:prstGeom prst="rect">
            <a:avLst/>
          </a:prstGeom>
          <a:noFill/>
        </p:spPr>
        <p:txBody>
          <a:bodyPr wrap="square" rtlCol="0">
            <a:spAutoFit/>
          </a:bodyPr>
          <a:lstStyle/>
          <a:p>
            <a:pPr algn="just"/>
            <a:r>
              <a:rPr kumimoji="1" lang="zh-CN" altLang="en-US" sz="2400" b="1" dirty="0">
                <a:latin typeface="Times New Roman" panose="02020603050405020304" pitchFamily="18" charset="0"/>
                <a:ea typeface="FangSong" panose="02010609060101010101" pitchFamily="49" charset="-122"/>
                <a:cs typeface="Times New Roman" panose="02020603050405020304" pitchFamily="18" charset="0"/>
              </a:rPr>
              <a:t>评价指标：</a:t>
            </a: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79AE3FA-A02A-604A-8F06-0607161C2990}"/>
                  </a:ext>
                </a:extLst>
              </p:cNvPr>
              <p:cNvSpPr txBox="1"/>
              <p:nvPr/>
            </p:nvSpPr>
            <p:spPr>
              <a:xfrm>
                <a:off x="4184985" y="2191105"/>
                <a:ext cx="3822033" cy="52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rPr>
                        <m:t>𝐴𝑐𝑐</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𝑇𝑃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𝑇𝑁</m:t>
                          </m:r>
                        </m:num>
                        <m:den>
                          <m:r>
                            <a:rPr kumimoji="1" lang="en-US" altLang="zh-CN" b="0" i="1" smtClean="0">
                              <a:latin typeface="Cambria Math" panose="02040503050406030204" pitchFamily="18" charset="0"/>
                            </a:rPr>
                            <m:t>𝑇𝑃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𝑇𝑁</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𝐹𝑃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𝐹𝑁</m:t>
                          </m:r>
                        </m:den>
                      </m:f>
                    </m:oMath>
                  </m:oMathPara>
                </a14:m>
                <a:endParaRPr kumimoji="1" lang="en-US" altLang="zh-CN" i="1" dirty="0"/>
              </a:p>
            </p:txBody>
          </p:sp>
        </mc:Choice>
        <mc:Fallback xmlns="">
          <p:sp>
            <p:nvSpPr>
              <p:cNvPr id="3" name="文本框 2">
                <a:extLst>
                  <a:ext uri="{FF2B5EF4-FFF2-40B4-BE49-F238E27FC236}">
                    <a16:creationId xmlns:a16="http://schemas.microsoft.com/office/drawing/2014/main" id="{179AE3FA-A02A-604A-8F06-0607161C2990}"/>
                  </a:ext>
                </a:extLst>
              </p:cNvPr>
              <p:cNvSpPr txBox="1">
                <a:spLocks noRot="1" noChangeAspect="1" noMove="1" noResize="1" noEditPoints="1" noAdjustHandles="1" noChangeArrowheads="1" noChangeShapeType="1" noTextEdit="1"/>
              </p:cNvSpPr>
              <p:nvPr/>
            </p:nvSpPr>
            <p:spPr>
              <a:xfrm>
                <a:off x="4184985" y="2191105"/>
                <a:ext cx="3822033" cy="523157"/>
              </a:xfrm>
              <a:prstGeom prst="rect">
                <a:avLst/>
              </a:prstGeom>
              <a:blipFill>
                <a:blip r:embed="rId3"/>
                <a:stretch>
                  <a:fillRect t="-2381" b="-1190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8392F763-76D8-804D-94C2-3D2D79D2AF5D}"/>
              </a:ext>
            </a:extLst>
          </p:cNvPr>
          <p:cNvSpPr txBox="1"/>
          <p:nvPr/>
        </p:nvSpPr>
        <p:spPr>
          <a:xfrm>
            <a:off x="2974397" y="1790995"/>
            <a:ext cx="1210588" cy="400110"/>
          </a:xfrm>
          <a:prstGeom prst="rect">
            <a:avLst/>
          </a:prstGeom>
          <a:noFill/>
        </p:spPr>
        <p:txBody>
          <a:bodyPr wrap="none" rtlCol="0">
            <a:spAutoFit/>
          </a:bodyPr>
          <a:lstStyle/>
          <a:p>
            <a:r>
              <a:rPr kumimoji="1" lang="zh-CN" altLang="en-US" sz="2000" dirty="0">
                <a:solidFill>
                  <a:srgbClr val="C00000"/>
                </a:solidFill>
                <a:latin typeface="FangSong" panose="02010609060101010101" pitchFamily="49" charset="-122"/>
                <a:ea typeface="FangSong" panose="02010609060101010101" pitchFamily="49" charset="-122"/>
              </a:rPr>
              <a:t>准确率：</a:t>
            </a:r>
          </a:p>
        </p:txBody>
      </p:sp>
      <p:sp>
        <p:nvSpPr>
          <p:cNvPr id="7" name="文本框 6">
            <a:extLst>
              <a:ext uri="{FF2B5EF4-FFF2-40B4-BE49-F238E27FC236}">
                <a16:creationId xmlns:a16="http://schemas.microsoft.com/office/drawing/2014/main" id="{5C467158-F8C7-3C48-9A75-216B6F311335}"/>
              </a:ext>
            </a:extLst>
          </p:cNvPr>
          <p:cNvSpPr txBox="1"/>
          <p:nvPr/>
        </p:nvSpPr>
        <p:spPr>
          <a:xfrm>
            <a:off x="2974397" y="2714262"/>
            <a:ext cx="1210588" cy="400110"/>
          </a:xfrm>
          <a:prstGeom prst="rect">
            <a:avLst/>
          </a:prstGeom>
          <a:noFill/>
        </p:spPr>
        <p:txBody>
          <a:bodyPr wrap="none" rtlCol="0">
            <a:spAutoFit/>
          </a:bodyPr>
          <a:lstStyle/>
          <a:p>
            <a:r>
              <a:rPr kumimoji="1" lang="zh-CN" altLang="en-US" sz="2000" dirty="0">
                <a:solidFill>
                  <a:srgbClr val="C00000"/>
                </a:solidFill>
                <a:latin typeface="FangSong" panose="02010609060101010101" pitchFamily="49" charset="-122"/>
                <a:ea typeface="FangSong" panose="02010609060101010101" pitchFamily="49" charset="-122"/>
              </a:rPr>
              <a:t>精确率：</a:t>
            </a:r>
          </a:p>
        </p:txBody>
      </p:sp>
      <p:sp>
        <p:nvSpPr>
          <p:cNvPr id="8" name="文本框 7">
            <a:extLst>
              <a:ext uri="{FF2B5EF4-FFF2-40B4-BE49-F238E27FC236}">
                <a16:creationId xmlns:a16="http://schemas.microsoft.com/office/drawing/2014/main" id="{956D2B93-C37D-7240-8B0C-09985196B359}"/>
              </a:ext>
            </a:extLst>
          </p:cNvPr>
          <p:cNvSpPr txBox="1"/>
          <p:nvPr/>
        </p:nvSpPr>
        <p:spPr>
          <a:xfrm>
            <a:off x="2974397" y="3637529"/>
            <a:ext cx="1210588" cy="400110"/>
          </a:xfrm>
          <a:prstGeom prst="rect">
            <a:avLst/>
          </a:prstGeom>
          <a:noFill/>
        </p:spPr>
        <p:txBody>
          <a:bodyPr wrap="none" rtlCol="0">
            <a:spAutoFit/>
          </a:bodyPr>
          <a:lstStyle/>
          <a:p>
            <a:r>
              <a:rPr kumimoji="1" lang="zh-CN" altLang="en-US" sz="2000" dirty="0">
                <a:solidFill>
                  <a:srgbClr val="C00000"/>
                </a:solidFill>
                <a:latin typeface="FangSong" panose="02010609060101010101" pitchFamily="49" charset="-122"/>
                <a:ea typeface="FangSong" panose="02010609060101010101" pitchFamily="49" charset="-122"/>
              </a:rPr>
              <a:t>召回率：</a:t>
            </a:r>
          </a:p>
        </p:txBody>
      </p:sp>
      <p:sp>
        <p:nvSpPr>
          <p:cNvPr id="9" name="文本框 8">
            <a:extLst>
              <a:ext uri="{FF2B5EF4-FFF2-40B4-BE49-F238E27FC236}">
                <a16:creationId xmlns:a16="http://schemas.microsoft.com/office/drawing/2014/main" id="{3B9FE990-2BDC-314D-8803-7D0FB107311D}"/>
              </a:ext>
            </a:extLst>
          </p:cNvPr>
          <p:cNvSpPr txBox="1"/>
          <p:nvPr/>
        </p:nvSpPr>
        <p:spPr>
          <a:xfrm>
            <a:off x="2974397" y="4811856"/>
            <a:ext cx="1337226" cy="400110"/>
          </a:xfrm>
          <a:prstGeom prst="rect">
            <a:avLst/>
          </a:prstGeom>
          <a:noFill/>
        </p:spPr>
        <p:txBody>
          <a:bodyPr wrap="none" rtlCol="0">
            <a:spAutoFit/>
          </a:bodyPr>
          <a:lstStyle/>
          <a:p>
            <a:r>
              <a:rPr kumimoji="1" lang="en-US" altLang="zh-CN" sz="2000" dirty="0">
                <a:solidFill>
                  <a:srgbClr val="C00000"/>
                </a:solidFill>
                <a:latin typeface="Times New Roman" panose="02020603050405020304" pitchFamily="18" charset="0"/>
                <a:ea typeface="FangSong" panose="02010609060101010101" pitchFamily="49" charset="-122"/>
                <a:cs typeface="Times New Roman" panose="02020603050405020304" pitchFamily="18" charset="0"/>
              </a:rPr>
              <a:t>F1-score</a:t>
            </a:r>
            <a:r>
              <a:rPr kumimoji="1" lang="zh-CN" altLang="en-US" sz="2000" dirty="0">
                <a:solidFill>
                  <a:srgbClr val="C00000"/>
                </a:solidFill>
                <a:latin typeface="FangSong" panose="02010609060101010101" pitchFamily="49" charset="-122"/>
                <a:ea typeface="FangSong" panose="02010609060101010101" pitchFamily="49" charset="-122"/>
              </a:rPr>
              <a:t>：</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25ABF4F-A777-954B-B2E0-D0DE1B9B7480}"/>
                  </a:ext>
                </a:extLst>
              </p:cNvPr>
              <p:cNvSpPr txBox="1"/>
              <p:nvPr/>
            </p:nvSpPr>
            <p:spPr>
              <a:xfrm>
                <a:off x="4184985" y="3114372"/>
                <a:ext cx="3822033" cy="52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𝑇𝑃</m:t>
                          </m:r>
                        </m:num>
                        <m:den>
                          <m:r>
                            <a:rPr kumimoji="1" lang="en-US" altLang="zh-CN" b="0" i="1" smtClean="0">
                              <a:latin typeface="Cambria Math" panose="02040503050406030204" pitchFamily="18" charset="0"/>
                            </a:rPr>
                            <m:t>𝑇𝑃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𝐹𝑃</m:t>
                          </m:r>
                        </m:den>
                      </m:f>
                    </m:oMath>
                  </m:oMathPara>
                </a14:m>
                <a:endParaRPr kumimoji="1" lang="en-US" altLang="zh-CN" i="1" dirty="0"/>
              </a:p>
            </p:txBody>
          </p:sp>
        </mc:Choice>
        <mc:Fallback xmlns="">
          <p:sp>
            <p:nvSpPr>
              <p:cNvPr id="10" name="文本框 9">
                <a:extLst>
                  <a:ext uri="{FF2B5EF4-FFF2-40B4-BE49-F238E27FC236}">
                    <a16:creationId xmlns:a16="http://schemas.microsoft.com/office/drawing/2014/main" id="{325ABF4F-A777-954B-B2E0-D0DE1B9B7480}"/>
                  </a:ext>
                </a:extLst>
              </p:cNvPr>
              <p:cNvSpPr txBox="1">
                <a:spLocks noRot="1" noChangeAspect="1" noMove="1" noResize="1" noEditPoints="1" noAdjustHandles="1" noChangeArrowheads="1" noChangeShapeType="1" noTextEdit="1"/>
              </p:cNvSpPr>
              <p:nvPr/>
            </p:nvSpPr>
            <p:spPr>
              <a:xfrm>
                <a:off x="4184985" y="3114372"/>
                <a:ext cx="3822033" cy="523157"/>
              </a:xfrm>
              <a:prstGeom prst="rect">
                <a:avLst/>
              </a:prstGeom>
              <a:blipFill>
                <a:blip r:embed="rId4"/>
                <a:stretch>
                  <a:fillRect t="-2381" b="-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8EB34F5-6C66-2541-958F-8FB251DE3138}"/>
                  </a:ext>
                </a:extLst>
              </p:cNvPr>
              <p:cNvSpPr txBox="1"/>
              <p:nvPr/>
            </p:nvSpPr>
            <p:spPr>
              <a:xfrm>
                <a:off x="4184985" y="4037639"/>
                <a:ext cx="3822033" cy="52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𝑅</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𝑇𝑃</m:t>
                          </m:r>
                        </m:num>
                        <m:den>
                          <m:r>
                            <a:rPr kumimoji="1" lang="en-US" altLang="zh-CN" b="0" i="1" smtClean="0">
                              <a:latin typeface="Cambria Math" panose="02040503050406030204" pitchFamily="18" charset="0"/>
                            </a:rPr>
                            <m:t>𝑇𝑃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𝐹𝑁</m:t>
                          </m:r>
                        </m:den>
                      </m:f>
                    </m:oMath>
                  </m:oMathPara>
                </a14:m>
                <a:endParaRPr kumimoji="1" lang="en-US" altLang="zh-CN" i="1" dirty="0"/>
              </a:p>
            </p:txBody>
          </p:sp>
        </mc:Choice>
        <mc:Fallback xmlns="">
          <p:sp>
            <p:nvSpPr>
              <p:cNvPr id="11" name="文本框 10">
                <a:extLst>
                  <a:ext uri="{FF2B5EF4-FFF2-40B4-BE49-F238E27FC236}">
                    <a16:creationId xmlns:a16="http://schemas.microsoft.com/office/drawing/2014/main" id="{A8EB34F5-6C66-2541-958F-8FB251DE3138}"/>
                  </a:ext>
                </a:extLst>
              </p:cNvPr>
              <p:cNvSpPr txBox="1">
                <a:spLocks noRot="1" noChangeAspect="1" noMove="1" noResize="1" noEditPoints="1" noAdjustHandles="1" noChangeArrowheads="1" noChangeShapeType="1" noTextEdit="1"/>
              </p:cNvSpPr>
              <p:nvPr/>
            </p:nvSpPr>
            <p:spPr>
              <a:xfrm>
                <a:off x="4184985" y="4037639"/>
                <a:ext cx="3822033" cy="523157"/>
              </a:xfrm>
              <a:prstGeom prst="rect">
                <a:avLst/>
              </a:prstGeom>
              <a:blipFill>
                <a:blip r:embed="rId5"/>
                <a:stretch>
                  <a:fillRect b="-11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35F0063-D552-4D4B-878D-9847F6298D1A}"/>
                  </a:ext>
                </a:extLst>
              </p:cNvPr>
              <p:cNvSpPr txBox="1"/>
              <p:nvPr/>
            </p:nvSpPr>
            <p:spPr>
              <a:xfrm>
                <a:off x="4184985" y="5211966"/>
                <a:ext cx="3822033" cy="52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𝐹</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rPr>
                            <m:t>𝑃</m:t>
                          </m:r>
                        </m:num>
                        <m:den>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𝑅</m:t>
                          </m:r>
                        </m:den>
                      </m:f>
                    </m:oMath>
                  </m:oMathPara>
                </a14:m>
                <a:endParaRPr kumimoji="1" lang="en-US" altLang="zh-CN" i="1" dirty="0"/>
              </a:p>
            </p:txBody>
          </p:sp>
        </mc:Choice>
        <mc:Fallback xmlns="">
          <p:sp>
            <p:nvSpPr>
              <p:cNvPr id="12" name="文本框 11">
                <a:extLst>
                  <a:ext uri="{FF2B5EF4-FFF2-40B4-BE49-F238E27FC236}">
                    <a16:creationId xmlns:a16="http://schemas.microsoft.com/office/drawing/2014/main" id="{335F0063-D552-4D4B-878D-9847F6298D1A}"/>
                  </a:ext>
                </a:extLst>
              </p:cNvPr>
              <p:cNvSpPr txBox="1">
                <a:spLocks noRot="1" noChangeAspect="1" noMove="1" noResize="1" noEditPoints="1" noAdjustHandles="1" noChangeArrowheads="1" noChangeShapeType="1" noTextEdit="1"/>
              </p:cNvSpPr>
              <p:nvPr/>
            </p:nvSpPr>
            <p:spPr>
              <a:xfrm>
                <a:off x="4184985" y="5211966"/>
                <a:ext cx="3822033" cy="523157"/>
              </a:xfrm>
              <a:prstGeom prst="rect">
                <a:avLst/>
              </a:prstGeom>
              <a:blipFill>
                <a:blip r:embed="rId6"/>
                <a:stretch>
                  <a:fillRect t="-4762" b="-119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1199939"/>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zh-CN" altLang="en-US" sz="2000" dirty="0">
                <a:solidFill>
                  <a:srgbClr val="2958A0"/>
                </a:solidFill>
              </a:rPr>
              <a:t>实验设计</a:t>
            </a:r>
          </a:p>
        </p:txBody>
      </p:sp>
      <p:sp>
        <p:nvSpPr>
          <p:cNvPr id="2" name="文本框 1">
            <a:extLst>
              <a:ext uri="{FF2B5EF4-FFF2-40B4-BE49-F238E27FC236}">
                <a16:creationId xmlns:a16="http://schemas.microsoft.com/office/drawing/2014/main" id="{841F7CAC-80FF-F847-87C1-76F5A9DBAFA6}"/>
              </a:ext>
            </a:extLst>
          </p:cNvPr>
          <p:cNvSpPr txBox="1"/>
          <p:nvPr/>
        </p:nvSpPr>
        <p:spPr>
          <a:xfrm>
            <a:off x="2004060" y="920750"/>
            <a:ext cx="7397750" cy="461665"/>
          </a:xfrm>
          <a:prstGeom prst="rect">
            <a:avLst/>
          </a:prstGeom>
          <a:noFill/>
        </p:spPr>
        <p:txBody>
          <a:bodyPr wrap="square" rtlCol="0">
            <a:spAutoFit/>
          </a:bodyPr>
          <a:lstStyle/>
          <a:p>
            <a:pPr algn="just"/>
            <a:r>
              <a:rPr kumimoji="1" lang="zh-CN" altLang="en-US" sz="2400" b="1" dirty="0">
                <a:latin typeface="Times New Roman" panose="02020603050405020304" pitchFamily="18" charset="0"/>
                <a:ea typeface="FangSong" panose="02010609060101010101" pitchFamily="49" charset="-122"/>
                <a:cs typeface="Times New Roman" panose="02020603050405020304" pitchFamily="18" charset="0"/>
              </a:rPr>
              <a:t>实验结果：</a:t>
            </a: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p:txBody>
      </p:sp>
      <p:graphicFrame>
        <p:nvGraphicFramePr>
          <p:cNvPr id="13" name="表格 13">
            <a:extLst>
              <a:ext uri="{FF2B5EF4-FFF2-40B4-BE49-F238E27FC236}">
                <a16:creationId xmlns:a16="http://schemas.microsoft.com/office/drawing/2014/main" id="{3594C2A3-304E-934D-BEA1-6ACA74C53FCF}"/>
              </a:ext>
            </a:extLst>
          </p:cNvPr>
          <p:cNvGraphicFramePr>
            <a:graphicFrameLocks noGrp="1"/>
          </p:cNvGraphicFramePr>
          <p:nvPr>
            <p:extLst>
              <p:ext uri="{D42A27DB-BD31-4B8C-83A1-F6EECF244321}">
                <p14:modId xmlns:p14="http://schemas.microsoft.com/office/powerpoint/2010/main" val="4234452980"/>
              </p:ext>
            </p:extLst>
          </p:nvPr>
        </p:nvGraphicFramePr>
        <p:xfrm>
          <a:off x="1389117" y="2597981"/>
          <a:ext cx="9413766" cy="1112520"/>
        </p:xfrm>
        <a:graphic>
          <a:graphicData uri="http://schemas.openxmlformats.org/drawingml/2006/table">
            <a:tbl>
              <a:tblPr firstRow="1" bandRow="1">
                <a:tableStyleId>{2D5ABB26-0587-4C30-8999-92F81FD0307C}</a:tableStyleId>
              </a:tblPr>
              <a:tblGrid>
                <a:gridCol w="1568961">
                  <a:extLst>
                    <a:ext uri="{9D8B030D-6E8A-4147-A177-3AD203B41FA5}">
                      <a16:colId xmlns:a16="http://schemas.microsoft.com/office/drawing/2014/main" val="61862764"/>
                    </a:ext>
                  </a:extLst>
                </a:gridCol>
                <a:gridCol w="1568961">
                  <a:extLst>
                    <a:ext uri="{9D8B030D-6E8A-4147-A177-3AD203B41FA5}">
                      <a16:colId xmlns:a16="http://schemas.microsoft.com/office/drawing/2014/main" val="2672154297"/>
                    </a:ext>
                  </a:extLst>
                </a:gridCol>
                <a:gridCol w="1568961">
                  <a:extLst>
                    <a:ext uri="{9D8B030D-6E8A-4147-A177-3AD203B41FA5}">
                      <a16:colId xmlns:a16="http://schemas.microsoft.com/office/drawing/2014/main" val="1743137158"/>
                    </a:ext>
                  </a:extLst>
                </a:gridCol>
                <a:gridCol w="1568961">
                  <a:extLst>
                    <a:ext uri="{9D8B030D-6E8A-4147-A177-3AD203B41FA5}">
                      <a16:colId xmlns:a16="http://schemas.microsoft.com/office/drawing/2014/main" val="2129104220"/>
                    </a:ext>
                  </a:extLst>
                </a:gridCol>
                <a:gridCol w="1568961">
                  <a:extLst>
                    <a:ext uri="{9D8B030D-6E8A-4147-A177-3AD203B41FA5}">
                      <a16:colId xmlns:a16="http://schemas.microsoft.com/office/drawing/2014/main" val="1230649053"/>
                    </a:ext>
                  </a:extLst>
                </a:gridCol>
                <a:gridCol w="1568961">
                  <a:extLst>
                    <a:ext uri="{9D8B030D-6E8A-4147-A177-3AD203B41FA5}">
                      <a16:colId xmlns:a16="http://schemas.microsoft.com/office/drawing/2014/main" val="3969062474"/>
                    </a:ext>
                  </a:extLst>
                </a:gridCol>
              </a:tblGrid>
              <a:tr h="370840">
                <a:tc>
                  <a:txBody>
                    <a:bodyPr/>
                    <a:lstStyle/>
                    <a:p>
                      <a:pPr algn="ctr"/>
                      <a:r>
                        <a:rPr lang="zh-CN" altLang="en-US" dirty="0">
                          <a:latin typeface="Times New Roman" panose="02020603050405020304" pitchFamily="18" charset="0"/>
                          <a:ea typeface="FangSong" panose="02010609060101010101" pitchFamily="49" charset="-122"/>
                          <a:cs typeface="Times New Roman" panose="02020603050405020304" pitchFamily="18" charset="0"/>
                        </a:rPr>
                        <a:t>方法</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Acc</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Precise</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Recall</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F1-score</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latin typeface="Times New Roman" panose="02020603050405020304" pitchFamily="18" charset="0"/>
                          <a:ea typeface="FangSong" panose="02010609060101010101" pitchFamily="49" charset="-122"/>
                          <a:cs typeface="Times New Roman" panose="02020603050405020304" pitchFamily="18" charset="0"/>
                        </a:rPr>
                        <a:t>mAP</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47731"/>
                  </a:ext>
                </a:extLst>
              </a:tr>
              <a:tr h="370840">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Faster</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R-CNN</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0.67</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0.79</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0.71</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0.75</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39.3</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78935517"/>
                  </a:ext>
                </a:extLst>
              </a:tr>
              <a:tr h="370840">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CTPN</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0.91</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0.93</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0.83</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0.88</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46.2</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199602"/>
                  </a:ext>
                </a:extLst>
              </a:tr>
            </a:tbl>
          </a:graphicData>
        </a:graphic>
      </p:graphicFrame>
      <p:sp>
        <p:nvSpPr>
          <p:cNvPr id="14" name="文本框 13">
            <a:extLst>
              <a:ext uri="{FF2B5EF4-FFF2-40B4-BE49-F238E27FC236}">
                <a16:creationId xmlns:a16="http://schemas.microsoft.com/office/drawing/2014/main" id="{A26BAAC3-3081-DB4A-8E7E-36632356B073}"/>
              </a:ext>
            </a:extLst>
          </p:cNvPr>
          <p:cNvSpPr txBox="1"/>
          <p:nvPr/>
        </p:nvSpPr>
        <p:spPr>
          <a:xfrm>
            <a:off x="2408131" y="2056853"/>
            <a:ext cx="7375737" cy="461665"/>
          </a:xfrm>
          <a:prstGeom prst="rect">
            <a:avLst/>
          </a:prstGeom>
          <a:noFill/>
        </p:spPr>
        <p:txBody>
          <a:bodyPr wrap="none" rtlCol="0">
            <a:spAutoFit/>
          </a:bodyPr>
          <a:lstStyle/>
          <a:p>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Faster</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R-CNN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与</a:t>
            </a: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CTPN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在测试数据上的各个指标的结果</a:t>
            </a:r>
          </a:p>
        </p:txBody>
      </p:sp>
    </p:spTree>
    <p:extLst>
      <p:ext uri="{BB962C8B-B14F-4D97-AF65-F5344CB8AC3E}">
        <p14:creationId xmlns:p14="http://schemas.microsoft.com/office/powerpoint/2010/main" val="3649106930"/>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zh-CN" altLang="en-US" sz="2000" dirty="0">
                <a:solidFill>
                  <a:srgbClr val="2958A0"/>
                </a:solidFill>
              </a:rPr>
              <a:t>实验设计</a:t>
            </a:r>
          </a:p>
        </p:txBody>
      </p:sp>
      <p:sp>
        <p:nvSpPr>
          <p:cNvPr id="2" name="文本框 1">
            <a:extLst>
              <a:ext uri="{FF2B5EF4-FFF2-40B4-BE49-F238E27FC236}">
                <a16:creationId xmlns:a16="http://schemas.microsoft.com/office/drawing/2014/main" id="{841F7CAC-80FF-F847-87C1-76F5A9DBAFA6}"/>
              </a:ext>
            </a:extLst>
          </p:cNvPr>
          <p:cNvSpPr txBox="1"/>
          <p:nvPr/>
        </p:nvSpPr>
        <p:spPr>
          <a:xfrm>
            <a:off x="2004060" y="920750"/>
            <a:ext cx="7397750" cy="461665"/>
          </a:xfrm>
          <a:prstGeom prst="rect">
            <a:avLst/>
          </a:prstGeom>
          <a:noFill/>
        </p:spPr>
        <p:txBody>
          <a:bodyPr wrap="square" rtlCol="0">
            <a:spAutoFit/>
          </a:bodyPr>
          <a:lstStyle/>
          <a:p>
            <a:pPr algn="just"/>
            <a:r>
              <a:rPr kumimoji="1" lang="zh-CN" altLang="en-US" sz="2400" b="1" dirty="0">
                <a:latin typeface="Times New Roman" panose="02020603050405020304" pitchFamily="18" charset="0"/>
                <a:ea typeface="FangSong" panose="02010609060101010101" pitchFamily="49" charset="-122"/>
                <a:cs typeface="Times New Roman" panose="02020603050405020304" pitchFamily="18" charset="0"/>
              </a:rPr>
              <a:t>实验结果：</a:t>
            </a: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p:txBody>
      </p:sp>
      <p:pic>
        <p:nvPicPr>
          <p:cNvPr id="16" name="图片 15">
            <a:extLst>
              <a:ext uri="{FF2B5EF4-FFF2-40B4-BE49-F238E27FC236}">
                <a16:creationId xmlns:a16="http://schemas.microsoft.com/office/drawing/2014/main" id="{0BBD3B35-15F7-E941-A654-F89BC4D3D3BD}"/>
              </a:ext>
            </a:extLst>
          </p:cNvPr>
          <p:cNvPicPr>
            <a:picLocks noChangeAspect="1"/>
          </p:cNvPicPr>
          <p:nvPr/>
        </p:nvPicPr>
        <p:blipFill>
          <a:blip r:embed="rId3"/>
          <a:stretch>
            <a:fillRect/>
          </a:stretch>
        </p:blipFill>
        <p:spPr>
          <a:xfrm>
            <a:off x="3321050" y="1382415"/>
            <a:ext cx="5549900" cy="4965700"/>
          </a:xfrm>
          <a:prstGeom prst="rect">
            <a:avLst/>
          </a:prstGeom>
        </p:spPr>
      </p:pic>
    </p:spTree>
    <p:extLst>
      <p:ext uri="{BB962C8B-B14F-4D97-AF65-F5344CB8AC3E}">
        <p14:creationId xmlns:p14="http://schemas.microsoft.com/office/powerpoint/2010/main" val="3419179923"/>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zh-CN" altLang="en-US" sz="2000" dirty="0">
                <a:solidFill>
                  <a:srgbClr val="2958A0"/>
                </a:solidFill>
              </a:rPr>
              <a:t>实验设计</a:t>
            </a:r>
          </a:p>
        </p:txBody>
      </p:sp>
      <p:sp>
        <p:nvSpPr>
          <p:cNvPr id="2" name="文本框 1">
            <a:extLst>
              <a:ext uri="{FF2B5EF4-FFF2-40B4-BE49-F238E27FC236}">
                <a16:creationId xmlns:a16="http://schemas.microsoft.com/office/drawing/2014/main" id="{841F7CAC-80FF-F847-87C1-76F5A9DBAFA6}"/>
              </a:ext>
            </a:extLst>
          </p:cNvPr>
          <p:cNvSpPr txBox="1"/>
          <p:nvPr/>
        </p:nvSpPr>
        <p:spPr>
          <a:xfrm>
            <a:off x="2004060" y="920750"/>
            <a:ext cx="7397750" cy="461665"/>
          </a:xfrm>
          <a:prstGeom prst="rect">
            <a:avLst/>
          </a:prstGeom>
          <a:noFill/>
        </p:spPr>
        <p:txBody>
          <a:bodyPr wrap="square" rtlCol="0">
            <a:spAutoFit/>
          </a:bodyPr>
          <a:lstStyle/>
          <a:p>
            <a:pPr algn="just"/>
            <a:r>
              <a:rPr kumimoji="1" lang="zh-CN" altLang="en-US" sz="2400" b="1" dirty="0">
                <a:latin typeface="Times New Roman" panose="02020603050405020304" pitchFamily="18" charset="0"/>
                <a:ea typeface="FangSong" panose="02010609060101010101" pitchFamily="49" charset="-122"/>
                <a:cs typeface="Times New Roman" panose="02020603050405020304" pitchFamily="18" charset="0"/>
              </a:rPr>
              <a:t>结果可视化：</a:t>
            </a: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16AC60ED-B646-CB46-B634-B6EA3B66A245}"/>
              </a:ext>
            </a:extLst>
          </p:cNvPr>
          <p:cNvPicPr>
            <a:picLocks noChangeAspect="1"/>
          </p:cNvPicPr>
          <p:nvPr/>
        </p:nvPicPr>
        <p:blipFill>
          <a:blip r:embed="rId3"/>
          <a:stretch>
            <a:fillRect/>
          </a:stretch>
        </p:blipFill>
        <p:spPr>
          <a:xfrm>
            <a:off x="2397125" y="1382415"/>
            <a:ext cx="7397749" cy="4634321"/>
          </a:xfrm>
          <a:prstGeom prst="rect">
            <a:avLst/>
          </a:prstGeom>
        </p:spPr>
      </p:pic>
    </p:spTree>
    <p:extLst>
      <p:ext uri="{BB962C8B-B14F-4D97-AF65-F5344CB8AC3E}">
        <p14:creationId xmlns:p14="http://schemas.microsoft.com/office/powerpoint/2010/main" val="34989718"/>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zh-CN" altLang="en-US" sz="2000" dirty="0">
                <a:solidFill>
                  <a:srgbClr val="2958A0"/>
                </a:solidFill>
              </a:rPr>
              <a:t>实验设计</a:t>
            </a:r>
          </a:p>
        </p:txBody>
      </p:sp>
      <p:sp>
        <p:nvSpPr>
          <p:cNvPr id="2" name="文本框 1">
            <a:extLst>
              <a:ext uri="{FF2B5EF4-FFF2-40B4-BE49-F238E27FC236}">
                <a16:creationId xmlns:a16="http://schemas.microsoft.com/office/drawing/2014/main" id="{841F7CAC-80FF-F847-87C1-76F5A9DBAFA6}"/>
              </a:ext>
            </a:extLst>
          </p:cNvPr>
          <p:cNvSpPr txBox="1"/>
          <p:nvPr/>
        </p:nvSpPr>
        <p:spPr>
          <a:xfrm>
            <a:off x="2004060" y="920750"/>
            <a:ext cx="7397750" cy="461665"/>
          </a:xfrm>
          <a:prstGeom prst="rect">
            <a:avLst/>
          </a:prstGeom>
          <a:noFill/>
        </p:spPr>
        <p:txBody>
          <a:bodyPr wrap="square" rtlCol="0">
            <a:spAutoFit/>
          </a:bodyPr>
          <a:lstStyle/>
          <a:p>
            <a:pPr algn="just"/>
            <a:r>
              <a:rPr kumimoji="1" lang="zh-CN" altLang="en-US" sz="2400" b="1" dirty="0">
                <a:latin typeface="Times New Roman" panose="02020603050405020304" pitchFamily="18" charset="0"/>
                <a:ea typeface="FangSong" panose="02010609060101010101" pitchFamily="49" charset="-122"/>
                <a:cs typeface="Times New Roman" panose="02020603050405020304" pitchFamily="18" charset="0"/>
              </a:rPr>
              <a:t>学习曲线：</a:t>
            </a:r>
            <a:endPar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DBCDF553-A137-C04E-8AFE-DF70B5D0C59F}"/>
              </a:ext>
            </a:extLst>
          </p:cNvPr>
          <p:cNvPicPr>
            <a:picLocks noChangeAspect="1"/>
          </p:cNvPicPr>
          <p:nvPr/>
        </p:nvPicPr>
        <p:blipFill>
          <a:blip r:embed="rId3"/>
          <a:stretch>
            <a:fillRect/>
          </a:stretch>
        </p:blipFill>
        <p:spPr>
          <a:xfrm>
            <a:off x="917434" y="1437244"/>
            <a:ext cx="10357131" cy="3983512"/>
          </a:xfrm>
          <a:prstGeom prst="rect">
            <a:avLst/>
          </a:prstGeom>
        </p:spPr>
      </p:pic>
    </p:spTree>
    <p:extLst>
      <p:ext uri="{BB962C8B-B14F-4D97-AF65-F5344CB8AC3E}">
        <p14:creationId xmlns:p14="http://schemas.microsoft.com/office/powerpoint/2010/main" val="581715929"/>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181600" y="2470485"/>
            <a:ext cx="9828798" cy="1074822"/>
          </a:xfrm>
        </p:spPr>
        <p:txBody>
          <a:bodyPr/>
          <a:lstStyle/>
          <a:p>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基于</a:t>
            </a:r>
            <a:r>
              <a:rPr kumimoji="1" lang="en-US" altLang="zh-CN" dirty="0">
                <a:latin typeface="Times New Roman" panose="02020603050405020304" pitchFamily="18" charset="0"/>
                <a:ea typeface="FangSong" panose="02010609060101010101" pitchFamily="49" charset="-122"/>
                <a:cs typeface="Times New Roman" panose="02020603050405020304" pitchFamily="18" charset="0"/>
              </a:rPr>
              <a:t>CRNN-CTC</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的文字识别</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FOUR</a:t>
            </a:r>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
        <p:nvSpPr>
          <p:cNvPr id="5" name="文本框 4">
            <a:extLst>
              <a:ext uri="{FF2B5EF4-FFF2-40B4-BE49-F238E27FC236}">
                <a16:creationId xmlns:a16="http://schemas.microsoft.com/office/drawing/2014/main" id="{E2F2BCF7-51CF-BF46-B220-99715FF8BB1C}"/>
              </a:ext>
            </a:extLst>
          </p:cNvPr>
          <p:cNvSpPr txBox="1"/>
          <p:nvPr/>
        </p:nvSpPr>
        <p:spPr>
          <a:xfrm>
            <a:off x="5388113" y="4620127"/>
            <a:ext cx="1415772" cy="1077218"/>
          </a:xfrm>
          <a:prstGeom prst="rect">
            <a:avLst/>
          </a:prstGeom>
          <a:noFill/>
        </p:spPr>
        <p:txBody>
          <a:bodyPr wrap="none" rtlCol="0">
            <a:spAutoFit/>
          </a:bodyPr>
          <a:lstStyle/>
          <a:p>
            <a:r>
              <a:rPr kumimoji="1" lang="zh-CN" altLang="en-US" sz="3200" dirty="0">
                <a:latin typeface="FangSong" panose="02010609060101010101" pitchFamily="49" charset="-122"/>
                <a:ea typeface="FangSong" panose="02010609060101010101" pitchFamily="49" charset="-122"/>
              </a:rPr>
              <a:t>钟逸晟</a:t>
            </a:r>
            <a:endParaRPr kumimoji="1" lang="en-US" altLang="zh-CN" sz="3200" dirty="0">
              <a:latin typeface="FangSong" panose="02010609060101010101" pitchFamily="49" charset="-122"/>
              <a:ea typeface="FangSong" panose="02010609060101010101" pitchFamily="49" charset="-122"/>
            </a:endParaRPr>
          </a:p>
          <a:p>
            <a:pPr algn="ctr"/>
            <a:r>
              <a:rPr kumimoji="1" lang="zh-CN" altLang="en-US" sz="3200" dirty="0">
                <a:latin typeface="FangSong" panose="02010609060101010101" pitchFamily="49" charset="-122"/>
                <a:ea typeface="FangSong" panose="02010609060101010101" pitchFamily="49" charset="-122"/>
              </a:rPr>
              <a:t>李嫣</a:t>
            </a:r>
          </a:p>
        </p:txBody>
      </p:sp>
    </p:spTree>
    <p:extLst>
      <p:ext uri="{BB962C8B-B14F-4D97-AF65-F5344CB8AC3E}">
        <p14:creationId xmlns:p14="http://schemas.microsoft.com/office/powerpoint/2010/main" val="380641022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en-US" sz="2000" dirty="0">
                <a:solidFill>
                  <a:srgbClr val="2958A0"/>
                </a:solidFill>
              </a:rPr>
              <a:t>1.1</a:t>
            </a:r>
            <a:r>
              <a:rPr kumimoji="1" lang="zh-CN" altLang="en-US" sz="2000" dirty="0">
                <a:solidFill>
                  <a:srgbClr val="2958A0"/>
                </a:solidFill>
              </a:rPr>
              <a:t> 文字识别</a:t>
            </a:r>
          </a:p>
          <a:p>
            <a:r>
              <a:rPr kumimoji="1" lang="zh-CN" altLang="en-US" sz="2000" dirty="0">
                <a:solidFill>
                  <a:srgbClr val="2958A0"/>
                </a:solidFill>
              </a:rPr>
              <a:t>（</a:t>
            </a:r>
            <a:r>
              <a:rPr kumimoji="1" lang="en-US" altLang="zh-CN" sz="2000" dirty="0">
                <a:solidFill>
                  <a:srgbClr val="2958A0"/>
                </a:solidFill>
              </a:rPr>
              <a:t>1</a:t>
            </a:r>
            <a:r>
              <a:rPr kumimoji="1" lang="zh-CN" altLang="en-US" sz="2000" dirty="0">
                <a:solidFill>
                  <a:srgbClr val="2958A0"/>
                </a:solidFill>
              </a:rPr>
              <a:t>）</a:t>
            </a:r>
            <a:r>
              <a:rPr kumimoji="1" lang="zh-CN" altLang="en-US" sz="2000" dirty="0">
                <a:solidFill>
                  <a:srgbClr val="2958A0"/>
                </a:solidFill>
                <a:latin typeface="微软雅黑" charset="0"/>
                <a:ea typeface="微软雅黑" charset="0"/>
              </a:rPr>
              <a:t>模型</a:t>
            </a:r>
          </a:p>
        </p:txBody>
      </p:sp>
      <p:sp>
        <p:nvSpPr>
          <p:cNvPr id="100" name="文本框 99"/>
          <p:cNvSpPr txBox="1"/>
          <p:nvPr/>
        </p:nvSpPr>
        <p:spPr>
          <a:xfrm>
            <a:off x="898525" y="1325245"/>
            <a:ext cx="10394315" cy="2245360"/>
          </a:xfrm>
          <a:prstGeom prst="rect">
            <a:avLst/>
          </a:prstGeom>
          <a:noFill/>
          <a:ln w="9525">
            <a:noFill/>
          </a:ln>
        </p:spPr>
        <p:txBody>
          <a:bodyPr wrap="square">
            <a:spAutoFit/>
          </a:bodyPr>
          <a:lstStyle/>
          <a:p>
            <a:pPr marL="0" indent="0" algn="l"/>
            <a:r>
              <a:rPr lang="zh-CN" altLang="en-US" sz="2800" b="0">
                <a:solidFill>
                  <a:srgbClr val="000000"/>
                </a:solidFill>
                <a:highlight>
                  <a:srgbClr val="FFFFFF"/>
                </a:highlight>
                <a:latin typeface="宋体" charset="0"/>
                <a:cs typeface="宋体" charset="0"/>
              </a:rPr>
              <a:t>模型方面使用的简单的</a:t>
            </a:r>
            <a:r>
              <a:rPr lang="en-US" altLang="zh-CN" sz="2800" b="0">
                <a:solidFill>
                  <a:srgbClr val="000000"/>
                </a:solidFill>
                <a:highlight>
                  <a:srgbClr val="FFFFFF"/>
                </a:highlight>
                <a:latin typeface="宋体" charset="0"/>
                <a:cs typeface="宋体" charset="0"/>
              </a:rPr>
              <a:t>CRNN-CTC</a:t>
            </a:r>
            <a:r>
              <a:rPr lang="zh-CN" altLang="en-US" sz="2800" b="0">
                <a:solidFill>
                  <a:srgbClr val="000000"/>
                </a:solidFill>
                <a:highlight>
                  <a:srgbClr val="FFFFFF"/>
                </a:highlight>
                <a:latin typeface="宋体" charset="0"/>
                <a:cs typeface="宋体" charset="0"/>
              </a:rPr>
              <a:t>结构，输入形为</a:t>
            </a:r>
            <a:r>
              <a:rPr lang="en-US" altLang="zh-CN" sz="2800" b="0">
                <a:solidFill>
                  <a:srgbClr val="000000"/>
                </a:solidFill>
                <a:highlight>
                  <a:srgbClr val="FFFFFF"/>
                </a:highlight>
                <a:latin typeface="宋体" charset="0"/>
                <a:cs typeface="宋体" charset="0"/>
              </a:rPr>
              <a:t>CHW</a:t>
            </a:r>
            <a:r>
              <a:rPr lang="zh-CN" altLang="en-US" sz="2800" b="0">
                <a:solidFill>
                  <a:srgbClr val="000000"/>
                </a:solidFill>
                <a:highlight>
                  <a:srgbClr val="FFFFFF"/>
                </a:highlight>
                <a:latin typeface="宋体" charset="0"/>
                <a:cs typeface="宋体" charset="0"/>
              </a:rPr>
              <a:t>的图像在经过</a:t>
            </a:r>
            <a:r>
              <a:rPr lang="en-US" altLang="zh-CN" sz="2800" b="0">
                <a:solidFill>
                  <a:srgbClr val="000000"/>
                </a:solidFill>
                <a:highlight>
                  <a:srgbClr val="FFFFFF"/>
                </a:highlight>
                <a:latin typeface="宋体" charset="0"/>
                <a:cs typeface="宋体" charset="0"/>
              </a:rPr>
              <a:t>CNN-&gt;Flatten-&gt;Linear-&gt;RNN-&gt;Linear</a:t>
            </a:r>
            <a:r>
              <a:rPr lang="zh-CN" altLang="en-US" sz="2800" b="0">
                <a:solidFill>
                  <a:srgbClr val="000000"/>
                </a:solidFill>
                <a:highlight>
                  <a:srgbClr val="FFFFFF"/>
                </a:highlight>
                <a:latin typeface="宋体" charset="0"/>
                <a:cs typeface="宋体" charset="0"/>
              </a:rPr>
              <a:t>后输出图像中每个位置所对应的字符概率。考虑到</a:t>
            </a:r>
            <a:r>
              <a:rPr lang="en-US" altLang="zh-CN" sz="2800" b="0">
                <a:solidFill>
                  <a:srgbClr val="000000"/>
                </a:solidFill>
                <a:highlight>
                  <a:srgbClr val="FFFFFF"/>
                </a:highlight>
                <a:latin typeface="宋体" charset="0"/>
                <a:cs typeface="宋体" charset="0"/>
              </a:rPr>
              <a:t>CTC</a:t>
            </a:r>
            <a:r>
              <a:rPr lang="zh-CN" altLang="en-US" sz="2800" b="0">
                <a:solidFill>
                  <a:srgbClr val="000000"/>
                </a:solidFill>
                <a:highlight>
                  <a:srgbClr val="FFFFFF"/>
                </a:highlight>
                <a:latin typeface="宋体" charset="0"/>
                <a:cs typeface="宋体" charset="0"/>
              </a:rPr>
              <a:t>解码器在面对图像中元素数量不一、相邻元素重复时会存在无法正确对齐等情况，故额外添加一个类别代表“分隔符”进行改善。</a:t>
            </a:r>
            <a:endParaRPr lang="zh-CN" altLang="en-US" sz="2800"/>
          </a:p>
        </p:txBody>
      </p:sp>
      <p:pic>
        <p:nvPicPr>
          <p:cNvPr id="2" name="图片 1" descr="f9458cedbb4441d682f15fefd3f3cae5e49d499bcf0a4bbdb976dfdff5a2e656"/>
          <p:cNvPicPr>
            <a:picLocks noChangeAspect="1"/>
          </p:cNvPicPr>
          <p:nvPr/>
        </p:nvPicPr>
        <p:blipFill>
          <a:blip r:embed="rId3"/>
          <a:stretch>
            <a:fillRect/>
          </a:stretch>
        </p:blipFill>
        <p:spPr>
          <a:xfrm>
            <a:off x="2339340" y="3570605"/>
            <a:ext cx="7513955" cy="2407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lstStyle/>
          <a:p>
            <a:r>
              <a:rPr kumimoji="1" lang="en-US" sz="2000" dirty="0">
                <a:solidFill>
                  <a:srgbClr val="2958A0"/>
                </a:solidFill>
              </a:rPr>
              <a:t>1.1</a:t>
            </a:r>
            <a:r>
              <a:rPr kumimoji="1" lang="zh-CN" altLang="en-US" sz="2000" dirty="0">
                <a:solidFill>
                  <a:srgbClr val="2958A0"/>
                </a:solidFill>
              </a:rPr>
              <a:t> 文字识别</a:t>
            </a:r>
          </a:p>
          <a:p>
            <a:r>
              <a:rPr kumimoji="1" lang="zh-CN" altLang="en-US" sz="2000" dirty="0">
                <a:solidFill>
                  <a:srgbClr val="2958A0"/>
                </a:solidFill>
              </a:rPr>
              <a:t>（</a:t>
            </a:r>
            <a:r>
              <a:rPr kumimoji="1" lang="en-US" altLang="zh-CN" sz="2000" dirty="0">
                <a:solidFill>
                  <a:srgbClr val="2958A0"/>
                </a:solidFill>
              </a:rPr>
              <a:t>2</a:t>
            </a:r>
            <a:r>
              <a:rPr kumimoji="1" lang="zh-CN" altLang="en-US" sz="2000" dirty="0">
                <a:solidFill>
                  <a:srgbClr val="2958A0"/>
                </a:solidFill>
              </a:rPr>
              <a:t>）网络</a:t>
            </a:r>
            <a:r>
              <a:rPr kumimoji="1" lang="zh-CN" altLang="en-US" sz="2000" dirty="0">
                <a:solidFill>
                  <a:srgbClr val="2958A0"/>
                </a:solidFill>
                <a:latin typeface="微软雅黑" charset="0"/>
                <a:ea typeface="微软雅黑" charset="0"/>
              </a:rPr>
              <a:t>结构</a:t>
            </a:r>
          </a:p>
        </p:txBody>
      </p:sp>
      <p:sp>
        <p:nvSpPr>
          <p:cNvPr id="100" name="文本框 99"/>
          <p:cNvSpPr txBox="1"/>
          <p:nvPr/>
        </p:nvSpPr>
        <p:spPr>
          <a:xfrm>
            <a:off x="899795" y="1444625"/>
            <a:ext cx="10394315" cy="1383665"/>
          </a:xfrm>
          <a:prstGeom prst="rect">
            <a:avLst/>
          </a:prstGeom>
          <a:noFill/>
          <a:ln w="9525">
            <a:noFill/>
          </a:ln>
        </p:spPr>
        <p:txBody>
          <a:bodyPr wrap="square">
            <a:spAutoFit/>
          </a:bodyPr>
          <a:lstStyle/>
          <a:p>
            <a:pPr marL="0" indent="0" algn="l"/>
            <a:r>
              <a:rPr sz="2800" b="0">
                <a:solidFill>
                  <a:srgbClr val="000000"/>
                </a:solidFill>
                <a:highlight>
                  <a:srgbClr val="FFFFFF"/>
                </a:highlight>
                <a:latin typeface="宋体" charset="0"/>
                <a:cs typeface="宋体" charset="0"/>
              </a:rPr>
              <a:t>网络部分，因本篇采用数据集较为简单且图像尺寸较小并不适合较深层次网络。若在对尺寸较大的图像进行模型构建，可以考虑使用更深层次网络/注意力机制来完成</a:t>
            </a:r>
          </a:p>
        </p:txBody>
      </p:sp>
      <p:pic>
        <p:nvPicPr>
          <p:cNvPr id="3" name="图片 4" descr="329971641820324_.pic_hd"/>
          <p:cNvPicPr>
            <a:picLocks noChangeAspect="1"/>
          </p:cNvPicPr>
          <p:nvPr/>
        </p:nvPicPr>
        <p:blipFill>
          <a:blip r:embed="rId3"/>
          <a:stretch>
            <a:fillRect/>
          </a:stretch>
        </p:blipFill>
        <p:spPr>
          <a:xfrm>
            <a:off x="1086485" y="3352800"/>
            <a:ext cx="10020300" cy="18078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377247" y="725214"/>
            <a:ext cx="5437505" cy="700405"/>
          </a:xfrm>
        </p:spPr>
        <p:txBody>
          <a:bodyPr/>
          <a:lstStyle/>
          <a:p>
            <a:pPr algn="ctr"/>
            <a:r>
              <a:rPr kumimoji="1" lang="en-US" altLang="zh-CN" sz="3600" dirty="0">
                <a:solidFill>
                  <a:srgbClr val="2958A0"/>
                </a:solidFill>
              </a:rPr>
              <a:t>OCR</a:t>
            </a:r>
            <a:r>
              <a:rPr kumimoji="1" lang="zh-CN" altLang="en-US" sz="3600" dirty="0">
                <a:solidFill>
                  <a:srgbClr val="2958A0"/>
                </a:solidFill>
              </a:rPr>
              <a:t>技术背景</a:t>
            </a:r>
            <a:endParaRPr kumimoji="1" lang="en-US" altLang="zh-CN" sz="3600" dirty="0">
              <a:solidFill>
                <a:srgbClr val="2958A0"/>
              </a:solidFill>
            </a:endParaRPr>
          </a:p>
        </p:txBody>
      </p:sp>
      <p:pic>
        <p:nvPicPr>
          <p:cNvPr id="3" name="图片 2">
            <a:extLst>
              <a:ext uri="{FF2B5EF4-FFF2-40B4-BE49-F238E27FC236}">
                <a16:creationId xmlns:a16="http://schemas.microsoft.com/office/drawing/2014/main" id="{C6EC925C-BBD2-9142-983A-2C8E5800DF4F}"/>
              </a:ext>
            </a:extLst>
          </p:cNvPr>
          <p:cNvPicPr>
            <a:picLocks noChangeAspect="1"/>
          </p:cNvPicPr>
          <p:nvPr/>
        </p:nvPicPr>
        <p:blipFill>
          <a:blip r:embed="rId3"/>
          <a:stretch>
            <a:fillRect/>
          </a:stretch>
        </p:blipFill>
        <p:spPr>
          <a:xfrm>
            <a:off x="548943" y="1425619"/>
            <a:ext cx="11094114" cy="1279144"/>
          </a:xfrm>
          <a:prstGeom prst="rect">
            <a:avLst/>
          </a:prstGeom>
        </p:spPr>
      </p:pic>
      <p:sp>
        <p:nvSpPr>
          <p:cNvPr id="5" name="矩形 4">
            <a:extLst>
              <a:ext uri="{FF2B5EF4-FFF2-40B4-BE49-F238E27FC236}">
                <a16:creationId xmlns:a16="http://schemas.microsoft.com/office/drawing/2014/main" id="{806ED4AE-E1FA-D148-BA26-DF551658B36C}"/>
              </a:ext>
            </a:extLst>
          </p:cNvPr>
          <p:cNvSpPr/>
          <p:nvPr/>
        </p:nvSpPr>
        <p:spPr>
          <a:xfrm>
            <a:off x="548942" y="2596724"/>
            <a:ext cx="11228529" cy="3785652"/>
          </a:xfrm>
          <a:prstGeom prst="rect">
            <a:avLst/>
          </a:prstGeom>
        </p:spPr>
        <p:txBody>
          <a:bodyPr wrap="square">
            <a:spAutoFit/>
          </a:bodyPr>
          <a:lstStyle/>
          <a:p>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在传统</a:t>
            </a:r>
            <a:r>
              <a:rPr lang="en" altLang="zh-CN" sz="2400" dirty="0">
                <a:latin typeface="Times New Roman" panose="02020603050405020304" pitchFamily="18" charset="0"/>
                <a:ea typeface="FangSong" panose="02010609060101010101" pitchFamily="49" charset="-122"/>
                <a:cs typeface="Times New Roman" panose="02020603050405020304" pitchFamily="18" charset="0"/>
              </a:rPr>
              <a:t>OCR </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技术中，图像预处理通常是针对图像的成像问题进行修正。常见的预处理过程包括：几何变换（透视、扭曲、旋转等）、畸变校正、去除模糊、图像增强和光线校正等。</a:t>
            </a:r>
          </a:p>
          <a:p>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文字检测即检测文本的所在位置和范围及其布局。通常也包括版面分析和文字行检测等。文字检测主要解决的问题是哪里有文字，文字的范围有多大。</a:t>
            </a:r>
          </a:p>
          <a:p>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文本识别是在文本检测的基础上，对文本内容进行识别，将图像中的文本信息转化为文本信息。文字识别主要解决的问题是每个文字是什么。识别出的文本通常需要再次核对以保证其正确性。文本校正也被认为属于这一环节。而其中当识别的内容是由词库中的词汇组成时，我们称作有词典识别</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a:t>
            </a:r>
            <a:r>
              <a:rPr lang="en" altLang="zh-CN" sz="2400" dirty="0">
                <a:latin typeface="Times New Roman" panose="02020603050405020304" pitchFamily="18" charset="0"/>
                <a:ea typeface="FangSong" panose="02010609060101010101" pitchFamily="49" charset="-122"/>
                <a:cs typeface="Times New Roman" panose="02020603050405020304" pitchFamily="18" charset="0"/>
              </a:rPr>
              <a:t>Lexicon-based)</a:t>
            </a:r>
            <a:r>
              <a:rPr lang="zh-CN" altLang="en" sz="2400"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反之称作无词典识别</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a:t>
            </a:r>
            <a:r>
              <a:rPr lang="en" altLang="zh-CN" sz="2400" dirty="0">
                <a:latin typeface="Times New Roman" panose="02020603050405020304" pitchFamily="18" charset="0"/>
                <a:ea typeface="FangSong" panose="02010609060101010101" pitchFamily="49" charset="-122"/>
                <a:cs typeface="Times New Roman" panose="02020603050405020304" pitchFamily="18" charset="0"/>
              </a:rPr>
              <a:t>Lexicon-free)</a:t>
            </a:r>
            <a:r>
              <a:rPr lang="zh-CN" altLang="en" sz="2400" dirty="0">
                <a:latin typeface="Times New Roman" panose="02020603050405020304" pitchFamily="18" charset="0"/>
                <a:ea typeface="FangSong" panose="02010609060101010101" pitchFamily="49" charset="-122"/>
                <a:cs typeface="Times New Roman" panose="02020603050405020304" pitchFamily="18" charset="0"/>
              </a:rPr>
              <a:t>。</a:t>
            </a:r>
            <a:endParaRPr lang="zh-CN" altLang="en" sz="2400" dirty="0">
              <a:effectLst/>
              <a:latin typeface="Times New Roman" panose="02020603050405020304" pitchFamily="18" charset="0"/>
              <a:ea typeface="FangSong"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21006517"/>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normAutofit fontScale="90000" lnSpcReduction="10000"/>
          </a:bodyPr>
          <a:lstStyle/>
          <a:p>
            <a:r>
              <a:rPr kumimoji="1" lang="en-US" sz="2000" dirty="0">
                <a:solidFill>
                  <a:srgbClr val="2958A0"/>
                </a:solidFill>
              </a:rPr>
              <a:t>1.1</a:t>
            </a:r>
            <a:r>
              <a:rPr kumimoji="1" lang="zh-CN" altLang="en-US" sz="2000" dirty="0">
                <a:solidFill>
                  <a:srgbClr val="2958A0"/>
                </a:solidFill>
              </a:rPr>
              <a:t> 文字识别</a:t>
            </a:r>
          </a:p>
          <a:p>
            <a:r>
              <a:rPr kumimoji="1" lang="zh-CN" altLang="en-US" sz="2000" dirty="0">
                <a:solidFill>
                  <a:srgbClr val="2958A0"/>
                </a:solidFill>
              </a:rPr>
              <a:t>（</a:t>
            </a:r>
            <a:r>
              <a:rPr kumimoji="1" lang="en-US" altLang="zh-CN" sz="2000" dirty="0">
                <a:solidFill>
                  <a:srgbClr val="2958A0"/>
                </a:solidFill>
              </a:rPr>
              <a:t>2</a:t>
            </a:r>
            <a:r>
              <a:rPr kumimoji="1" lang="zh-CN" altLang="en-US" sz="2000" dirty="0">
                <a:solidFill>
                  <a:srgbClr val="2958A0"/>
                </a:solidFill>
              </a:rPr>
              <a:t>）</a:t>
            </a:r>
            <a:r>
              <a:rPr kumimoji="1" lang="zh-CN" altLang="en-US" sz="2000" dirty="0">
                <a:solidFill>
                  <a:srgbClr val="2958A0"/>
                </a:solidFill>
                <a:latin typeface="微软雅黑" charset="0"/>
                <a:ea typeface="微软雅黑" charset="0"/>
              </a:rPr>
              <a:t>网络结构</a:t>
            </a:r>
          </a:p>
        </p:txBody>
      </p:sp>
      <p:graphicFrame>
        <p:nvGraphicFramePr>
          <p:cNvPr id="2" name="表格 -1"/>
          <p:cNvGraphicFramePr/>
          <p:nvPr>
            <p:custDataLst>
              <p:tags r:id="rId1"/>
            </p:custDataLst>
          </p:nvPr>
        </p:nvGraphicFramePr>
        <p:xfrm>
          <a:off x="687705" y="1536700"/>
          <a:ext cx="10817225" cy="4094480"/>
        </p:xfrm>
        <a:graphic>
          <a:graphicData uri="http://schemas.openxmlformats.org/drawingml/2006/table">
            <a:tbl>
              <a:tblPr firstRow="1" bandRow="1">
                <a:tableStyleId>{5940675A-B579-460E-94D1-54222C63F5DA}</a:tableStyleId>
              </a:tblPr>
              <a:tblGrid>
                <a:gridCol w="974725">
                  <a:extLst>
                    <a:ext uri="{9D8B030D-6E8A-4147-A177-3AD203B41FA5}">
                      <a16:colId xmlns:a16="http://schemas.microsoft.com/office/drawing/2014/main" val="20000"/>
                    </a:ext>
                  </a:extLst>
                </a:gridCol>
                <a:gridCol w="9842500">
                  <a:extLst>
                    <a:ext uri="{9D8B030D-6E8A-4147-A177-3AD203B41FA5}">
                      <a16:colId xmlns:a16="http://schemas.microsoft.com/office/drawing/2014/main" val="20001"/>
                    </a:ext>
                  </a:extLst>
                </a:gridCol>
              </a:tblGrid>
              <a:tr h="517525">
                <a:tc>
                  <a:txBody>
                    <a:bodyPr/>
                    <a:lstStyle/>
                    <a:p>
                      <a:pPr indent="0">
                        <a:buNone/>
                      </a:pPr>
                      <a:r>
                        <a:rPr lang="en-US" altLang="zh-CN" sz="2400" b="0">
                          <a:solidFill>
                            <a:srgbClr val="000000"/>
                          </a:solidFill>
                          <a:latin typeface="宋体" charset="0"/>
                          <a:cs typeface="宋体" charset="0"/>
                        </a:rPr>
                        <a:t>1</a:t>
                      </a:r>
                      <a:endParaRPr lang="en-US" altLang="zh-CN"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400" b="0">
                          <a:solidFill>
                            <a:srgbClr val="000000"/>
                          </a:solidFill>
                          <a:latin typeface="宋体" charset="0"/>
                          <a:cs typeface="宋体" charset="0"/>
                        </a:rPr>
                        <a:t>3x3</a:t>
                      </a:r>
                      <a:r>
                        <a:rPr lang="zh-CN" altLang="en-US" sz="2400" b="0">
                          <a:solidFill>
                            <a:srgbClr val="000000"/>
                          </a:solidFill>
                          <a:latin typeface="宋体" charset="0"/>
                          <a:cs typeface="宋体" charset="0"/>
                        </a:rPr>
                        <a:t>卷积</a:t>
                      </a:r>
                      <a:r>
                        <a:rPr lang="en-US" altLang="zh-CN" sz="2400" b="0">
                          <a:solidFill>
                            <a:srgbClr val="000000"/>
                          </a:solidFill>
                          <a:latin typeface="宋体" charset="0"/>
                          <a:cs typeface="宋体" charset="0"/>
                        </a:rPr>
                        <a:t>+BatchNorm</a:t>
                      </a:r>
                      <a:endParaRPr lang="zh-CN" altLang="en-US"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1025">
                <a:tc>
                  <a:txBody>
                    <a:bodyPr/>
                    <a:lstStyle/>
                    <a:p>
                      <a:pPr indent="0">
                        <a:buNone/>
                      </a:pPr>
                      <a:r>
                        <a:rPr lang="en-US" altLang="zh-CN" sz="2400" b="0">
                          <a:solidFill>
                            <a:srgbClr val="000000"/>
                          </a:solidFill>
                          <a:latin typeface="宋体" charset="0"/>
                          <a:cs typeface="宋体" charset="0"/>
                        </a:rPr>
                        <a:t>2</a:t>
                      </a:r>
                      <a:endParaRPr lang="en-US" altLang="zh-CN"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solidFill>
                            <a:srgbClr val="000000"/>
                          </a:solidFill>
                          <a:latin typeface="宋体" charset="0"/>
                          <a:cs typeface="宋体" charset="0"/>
                        </a:rPr>
                        <a:t>步长为</a:t>
                      </a:r>
                      <a:r>
                        <a:rPr lang="en-US" altLang="zh-CN" sz="2400" b="0">
                          <a:solidFill>
                            <a:srgbClr val="000000"/>
                          </a:solidFill>
                          <a:latin typeface="宋体" charset="0"/>
                          <a:cs typeface="宋体" charset="0"/>
                        </a:rPr>
                        <a:t>2</a:t>
                      </a:r>
                      <a:r>
                        <a:rPr lang="zh-CN" altLang="en-US" sz="2400" b="0">
                          <a:solidFill>
                            <a:srgbClr val="000000"/>
                          </a:solidFill>
                          <a:latin typeface="宋体" charset="0"/>
                          <a:cs typeface="宋体" charset="0"/>
                        </a:rPr>
                        <a:t>的</a:t>
                      </a:r>
                      <a:r>
                        <a:rPr lang="en-US" altLang="zh-CN" sz="2400" b="0">
                          <a:solidFill>
                            <a:srgbClr val="000000"/>
                          </a:solidFill>
                          <a:latin typeface="宋体" charset="0"/>
                          <a:cs typeface="宋体" charset="0"/>
                        </a:rPr>
                        <a:t>3x3</a:t>
                      </a:r>
                      <a:r>
                        <a:rPr lang="zh-CN" altLang="en-US" sz="2400" b="0">
                          <a:solidFill>
                            <a:srgbClr val="000000"/>
                          </a:solidFill>
                          <a:latin typeface="宋体" charset="0"/>
                          <a:cs typeface="宋体" charset="0"/>
                        </a:rPr>
                        <a:t>卷积进行下采样</a:t>
                      </a:r>
                      <a:r>
                        <a:rPr lang="en-US" altLang="zh-CN" sz="2400" b="0">
                          <a:solidFill>
                            <a:srgbClr val="000000"/>
                          </a:solidFill>
                          <a:latin typeface="宋体" charset="0"/>
                          <a:cs typeface="宋体" charset="0"/>
                        </a:rPr>
                        <a:t>+BatchNorm</a:t>
                      </a:r>
                      <a:endParaRPr lang="zh-CN" altLang="en-US"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43940">
                <a:tc>
                  <a:txBody>
                    <a:bodyPr/>
                    <a:lstStyle/>
                    <a:p>
                      <a:pPr indent="0">
                        <a:buNone/>
                      </a:pPr>
                      <a:r>
                        <a:rPr lang="en-US" altLang="zh-CN" sz="2400" b="0">
                          <a:solidFill>
                            <a:srgbClr val="000000"/>
                          </a:solidFill>
                          <a:latin typeface="宋体" charset="0"/>
                          <a:cs typeface="宋体" charset="0"/>
                        </a:rPr>
                        <a:t>3</a:t>
                      </a:r>
                      <a:endParaRPr lang="en-US" altLang="zh-CN"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400" b="0">
                          <a:solidFill>
                            <a:srgbClr val="000000"/>
                          </a:solidFill>
                          <a:latin typeface="宋体" charset="0"/>
                          <a:cs typeface="宋体" charset="0"/>
                        </a:rPr>
                        <a:t>1x1</a:t>
                      </a:r>
                      <a:r>
                        <a:rPr lang="zh-CN" altLang="en-US" sz="2400" b="0">
                          <a:solidFill>
                            <a:srgbClr val="000000"/>
                          </a:solidFill>
                          <a:latin typeface="宋体" charset="0"/>
                          <a:cs typeface="宋体" charset="0"/>
                        </a:rPr>
                        <a:t>卷积压缩通道数，输出通道数设置为比最大字符串长度稍大的定值可获取更优效果</a:t>
                      </a:r>
                      <a:endParaRPr lang="zh-CN" altLang="en-US"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7525">
                <a:tc>
                  <a:txBody>
                    <a:bodyPr/>
                    <a:lstStyle/>
                    <a:p>
                      <a:pPr indent="0">
                        <a:buNone/>
                      </a:pPr>
                      <a:r>
                        <a:rPr lang="en-US" altLang="zh-CN" sz="2400" b="0">
                          <a:solidFill>
                            <a:srgbClr val="000000"/>
                          </a:solidFill>
                          <a:latin typeface="宋体" charset="0"/>
                          <a:cs typeface="宋体" charset="0"/>
                        </a:rPr>
                        <a:t>4</a:t>
                      </a:r>
                      <a:endParaRPr lang="en-US" altLang="zh-CN"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solidFill>
                            <a:srgbClr val="000000"/>
                          </a:solidFill>
                          <a:latin typeface="宋体" charset="0"/>
                          <a:cs typeface="宋体" charset="0"/>
                        </a:rPr>
                        <a:t>全连接层，压缩并提取特征</a:t>
                      </a:r>
                      <a:endParaRPr lang="zh-CN" altLang="en-US"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6940">
                <a:tc>
                  <a:txBody>
                    <a:bodyPr/>
                    <a:lstStyle/>
                    <a:p>
                      <a:pPr indent="0">
                        <a:buNone/>
                      </a:pPr>
                      <a:r>
                        <a:rPr lang="en-US" altLang="zh-CN" sz="2400" b="0">
                          <a:solidFill>
                            <a:srgbClr val="000000"/>
                          </a:solidFill>
                          <a:latin typeface="宋体" charset="0"/>
                          <a:cs typeface="宋体" charset="0"/>
                        </a:rPr>
                        <a:t>5</a:t>
                      </a:r>
                      <a:endParaRPr lang="en-US" altLang="zh-CN"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solidFill>
                            <a:srgbClr val="000000"/>
                          </a:solidFill>
                          <a:latin typeface="宋体" charset="0"/>
                          <a:cs typeface="宋体" charset="0"/>
                        </a:rPr>
                        <a:t>定义</a:t>
                      </a:r>
                      <a:r>
                        <a:rPr lang="en-US" altLang="zh-CN" sz="2400" b="0">
                          <a:solidFill>
                            <a:srgbClr val="000000"/>
                          </a:solidFill>
                          <a:latin typeface="宋体" charset="0"/>
                          <a:cs typeface="宋体" charset="0"/>
                        </a:rPr>
                        <a:t>RNN</a:t>
                      </a:r>
                      <a:r>
                        <a:rPr lang="zh-CN" altLang="en-US" sz="2400" b="0">
                          <a:solidFill>
                            <a:srgbClr val="000000"/>
                          </a:solidFill>
                          <a:latin typeface="宋体" charset="0"/>
                          <a:cs typeface="宋体" charset="0"/>
                        </a:rPr>
                        <a:t>层来更好提取序列特征，此处为双向</a:t>
                      </a:r>
                      <a:r>
                        <a:rPr lang="en-US" altLang="zh-CN" sz="2400" b="0">
                          <a:solidFill>
                            <a:srgbClr val="000000"/>
                          </a:solidFill>
                          <a:latin typeface="宋体" charset="0"/>
                          <a:cs typeface="宋体" charset="0"/>
                        </a:rPr>
                        <a:t>LSTM</a:t>
                      </a:r>
                      <a:r>
                        <a:rPr lang="zh-CN" altLang="en-US" sz="2400" b="0">
                          <a:solidFill>
                            <a:srgbClr val="000000"/>
                          </a:solidFill>
                          <a:latin typeface="宋体" charset="0"/>
                          <a:cs typeface="宋体" charset="0"/>
                        </a:rPr>
                        <a:t>输出为</a:t>
                      </a:r>
                      <a:r>
                        <a:rPr lang="en-US" altLang="zh-CN" sz="2400" b="0">
                          <a:solidFill>
                            <a:srgbClr val="000000"/>
                          </a:solidFill>
                          <a:latin typeface="宋体" charset="0"/>
                          <a:cs typeface="宋体" charset="0"/>
                        </a:rPr>
                        <a:t>2 x hidden_size</a:t>
                      </a:r>
                      <a:r>
                        <a:rPr lang="zh-CN" altLang="en-US" sz="2400" b="0">
                          <a:solidFill>
                            <a:srgbClr val="000000"/>
                          </a:solidFill>
                          <a:latin typeface="宋体" charset="0"/>
                          <a:cs typeface="宋体" charset="0"/>
                        </a:rPr>
                        <a:t>，可尝试换成</a:t>
                      </a:r>
                      <a:r>
                        <a:rPr lang="en-US" altLang="zh-CN" sz="2400" b="0">
                          <a:solidFill>
                            <a:srgbClr val="000000"/>
                          </a:solidFill>
                          <a:latin typeface="宋体" charset="0"/>
                          <a:cs typeface="宋体" charset="0"/>
                        </a:rPr>
                        <a:t>GRU</a:t>
                      </a:r>
                      <a:r>
                        <a:rPr lang="zh-CN" altLang="en-US" sz="2400" b="0">
                          <a:solidFill>
                            <a:srgbClr val="000000"/>
                          </a:solidFill>
                          <a:latin typeface="宋体" charset="0"/>
                          <a:cs typeface="宋体" charset="0"/>
                        </a:rPr>
                        <a:t>等</a:t>
                      </a:r>
                      <a:r>
                        <a:rPr lang="en-US" altLang="zh-CN" sz="2400" b="0">
                          <a:solidFill>
                            <a:srgbClr val="000000"/>
                          </a:solidFill>
                          <a:latin typeface="宋体" charset="0"/>
                          <a:cs typeface="宋体" charset="0"/>
                        </a:rPr>
                        <a:t>RNN</a:t>
                      </a:r>
                      <a:r>
                        <a:rPr lang="zh-CN" altLang="en-US" sz="2400" b="0">
                          <a:solidFill>
                            <a:srgbClr val="000000"/>
                          </a:solidFill>
                          <a:latin typeface="宋体" charset="0"/>
                          <a:cs typeface="宋体" charset="0"/>
                        </a:rPr>
                        <a:t>结构</a:t>
                      </a:r>
                      <a:endParaRPr lang="zh-CN" altLang="en-US"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7525">
                <a:tc>
                  <a:txBody>
                    <a:bodyPr/>
                    <a:lstStyle/>
                    <a:p>
                      <a:pPr indent="0">
                        <a:buNone/>
                      </a:pPr>
                      <a:r>
                        <a:rPr lang="en-US" altLang="zh-CN" sz="2400" b="0">
                          <a:solidFill>
                            <a:srgbClr val="000000"/>
                          </a:solidFill>
                          <a:latin typeface="宋体" charset="0"/>
                          <a:cs typeface="宋体" charset="0"/>
                        </a:rPr>
                        <a:t>6</a:t>
                      </a:r>
                      <a:endParaRPr lang="en-US" altLang="zh-CN"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solidFill>
                            <a:srgbClr val="000000"/>
                          </a:solidFill>
                          <a:latin typeface="宋体" charset="0"/>
                          <a:cs typeface="宋体" charset="0"/>
                        </a:rPr>
                        <a:t>输出层，输出大小为分类数</a:t>
                      </a:r>
                      <a:endParaRPr lang="zh-CN" altLang="en-US" sz="2400" b="0">
                        <a:solidFill>
                          <a:srgbClr val="000000"/>
                        </a:solidFill>
                        <a:latin typeface="宋体" charset="0"/>
                        <a:ea typeface="宋体" charset="0"/>
                        <a:cs typeface="宋体"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normAutofit fontScale="90000" lnSpcReduction="10000"/>
          </a:bodyPr>
          <a:lstStyle/>
          <a:p>
            <a:r>
              <a:rPr kumimoji="1" lang="en-US" sz="2000" dirty="0">
                <a:solidFill>
                  <a:srgbClr val="2958A0"/>
                </a:solidFill>
              </a:rPr>
              <a:t>1.1</a:t>
            </a:r>
            <a:r>
              <a:rPr kumimoji="1" lang="zh-CN" altLang="en-US" sz="2000" dirty="0">
                <a:solidFill>
                  <a:srgbClr val="2958A0"/>
                </a:solidFill>
              </a:rPr>
              <a:t> 文字识别</a:t>
            </a:r>
          </a:p>
          <a:p>
            <a:r>
              <a:rPr kumimoji="1" lang="zh-CN" altLang="en-US" sz="2000" dirty="0">
                <a:solidFill>
                  <a:srgbClr val="2958A0"/>
                </a:solidFill>
              </a:rPr>
              <a:t>（</a:t>
            </a:r>
            <a:r>
              <a:rPr kumimoji="1" lang="en-US" altLang="zh-CN" sz="2000" dirty="0">
                <a:solidFill>
                  <a:srgbClr val="2958A0"/>
                </a:solidFill>
              </a:rPr>
              <a:t>3</a:t>
            </a:r>
            <a:r>
              <a:rPr kumimoji="1" lang="zh-CN" altLang="en-US" sz="2000" dirty="0">
                <a:solidFill>
                  <a:srgbClr val="2958A0"/>
                </a:solidFill>
              </a:rPr>
              <a:t>）</a:t>
            </a:r>
            <a:r>
              <a:rPr kumimoji="1" lang="zh-CN" altLang="en-US" sz="2000" dirty="0">
                <a:solidFill>
                  <a:srgbClr val="2958A0"/>
                </a:solidFill>
                <a:latin typeface="微软雅黑" charset="0"/>
                <a:ea typeface="微软雅黑" charset="0"/>
              </a:rPr>
              <a:t>训练</a:t>
            </a:r>
          </a:p>
        </p:txBody>
      </p:sp>
      <p:sp>
        <p:nvSpPr>
          <p:cNvPr id="100" name="文本框 99"/>
          <p:cNvSpPr txBox="1"/>
          <p:nvPr/>
        </p:nvSpPr>
        <p:spPr>
          <a:xfrm>
            <a:off x="898525" y="1325245"/>
            <a:ext cx="10394315" cy="1814830"/>
          </a:xfrm>
          <a:prstGeom prst="rect">
            <a:avLst/>
          </a:prstGeom>
          <a:noFill/>
          <a:ln w="9525">
            <a:noFill/>
          </a:ln>
        </p:spPr>
        <p:txBody>
          <a:bodyPr wrap="square">
            <a:spAutoFit/>
          </a:bodyPr>
          <a:lstStyle/>
          <a:p>
            <a:pPr indent="0"/>
            <a:r>
              <a:rPr sz="2800" b="0">
                <a:solidFill>
                  <a:srgbClr val="000000"/>
                </a:solidFill>
                <a:highlight>
                  <a:srgbClr val="FFFFFF"/>
                </a:highlight>
                <a:latin typeface="宋体" charset="0"/>
                <a:cs typeface="宋体" charset="0"/>
              </a:rPr>
              <a:t>了解CTC解码器效果后，我们需要在训练中让模型尽可能接近这种类型输出形式，那么我们需要定义一个CTC Loss来计算模型损失，我们调用了在飞桨框架中内置的多种Loss，无需手动复现即可完成损失计算</a:t>
            </a:r>
            <a:r>
              <a:rPr lang="zh-CN" altLang="en-US" sz="2800" b="0">
                <a:solidFill>
                  <a:srgbClr val="000000"/>
                </a:solidFill>
                <a:highlight>
                  <a:srgbClr val="FFFFFF"/>
                </a:highlight>
                <a:latin typeface="宋体" charset="0"/>
                <a:cs typeface="宋体" charset="0"/>
              </a:rPr>
              <a:t>。</a:t>
            </a:r>
            <a:endParaRPr lang="zh-CN" altLang="en-US" sz="2800"/>
          </a:p>
        </p:txBody>
      </p:sp>
      <p:pic>
        <p:nvPicPr>
          <p:cNvPr id="6" name="图片 5" descr="截屏2022-01-11 下午1.05.13"/>
          <p:cNvPicPr>
            <a:picLocks noChangeAspect="1"/>
          </p:cNvPicPr>
          <p:nvPr/>
        </p:nvPicPr>
        <p:blipFill>
          <a:blip r:embed="rId3"/>
          <a:stretch>
            <a:fillRect/>
          </a:stretch>
        </p:blipFill>
        <p:spPr>
          <a:xfrm>
            <a:off x="3451225" y="3140075"/>
            <a:ext cx="5288915" cy="33547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700405"/>
          </a:xfrm>
        </p:spPr>
        <p:txBody>
          <a:bodyPr>
            <a:normAutofit fontScale="90000" lnSpcReduction="10000"/>
          </a:bodyPr>
          <a:lstStyle/>
          <a:p>
            <a:r>
              <a:rPr kumimoji="1" lang="en-US" sz="2000" dirty="0">
                <a:solidFill>
                  <a:srgbClr val="2958A0"/>
                </a:solidFill>
              </a:rPr>
              <a:t>1.1</a:t>
            </a:r>
            <a:r>
              <a:rPr kumimoji="1" lang="zh-CN" altLang="en-US" sz="2000" dirty="0">
                <a:solidFill>
                  <a:srgbClr val="2958A0"/>
                </a:solidFill>
              </a:rPr>
              <a:t> 文字识别</a:t>
            </a:r>
          </a:p>
          <a:p>
            <a:r>
              <a:rPr kumimoji="1" lang="zh-CN" altLang="en-US" sz="2000" dirty="0">
                <a:solidFill>
                  <a:srgbClr val="2958A0"/>
                </a:solidFill>
              </a:rPr>
              <a:t>（</a:t>
            </a:r>
            <a:r>
              <a:rPr kumimoji="1" lang="en-US" altLang="zh-CN" sz="2000" dirty="0">
                <a:solidFill>
                  <a:srgbClr val="2958A0"/>
                </a:solidFill>
              </a:rPr>
              <a:t>4</a:t>
            </a:r>
            <a:r>
              <a:rPr kumimoji="1" lang="zh-CN" altLang="en-US" sz="2000" dirty="0">
                <a:solidFill>
                  <a:srgbClr val="2958A0"/>
                </a:solidFill>
              </a:rPr>
              <a:t>）结果</a:t>
            </a:r>
          </a:p>
        </p:txBody>
      </p:sp>
      <p:pic>
        <p:nvPicPr>
          <p:cNvPr id="2" name="图片 2" descr="截屏2022-01-10 下午8.53.38"/>
          <p:cNvPicPr>
            <a:picLocks noChangeAspect="1"/>
          </p:cNvPicPr>
          <p:nvPr/>
        </p:nvPicPr>
        <p:blipFill>
          <a:blip r:embed="rId3"/>
          <a:stretch>
            <a:fillRect/>
          </a:stretch>
        </p:blipFill>
        <p:spPr>
          <a:xfrm>
            <a:off x="4113213" y="1324610"/>
            <a:ext cx="3965575" cy="4208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134602" y="2470485"/>
            <a:ext cx="7922795" cy="1074822"/>
          </a:xfrm>
        </p:spPr>
        <p:txBody>
          <a:bodyPr/>
          <a:lstStyle/>
          <a:p>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出租车发票识别系统</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FIVE</a:t>
            </a:r>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
        <p:nvSpPr>
          <p:cNvPr id="5" name="文本框 4">
            <a:extLst>
              <a:ext uri="{FF2B5EF4-FFF2-40B4-BE49-F238E27FC236}">
                <a16:creationId xmlns:a16="http://schemas.microsoft.com/office/drawing/2014/main" id="{E2F2BCF7-51CF-BF46-B220-99715FF8BB1C}"/>
              </a:ext>
            </a:extLst>
          </p:cNvPr>
          <p:cNvSpPr txBox="1"/>
          <p:nvPr/>
        </p:nvSpPr>
        <p:spPr>
          <a:xfrm>
            <a:off x="5388113" y="4743075"/>
            <a:ext cx="1415772" cy="584775"/>
          </a:xfrm>
          <a:prstGeom prst="rect">
            <a:avLst/>
          </a:prstGeom>
          <a:noFill/>
        </p:spPr>
        <p:txBody>
          <a:bodyPr wrap="none" rtlCol="0">
            <a:spAutoFit/>
          </a:bodyPr>
          <a:lstStyle/>
          <a:p>
            <a:r>
              <a:rPr kumimoji="1" lang="zh-CN" altLang="en-US" sz="3200" dirty="0">
                <a:latin typeface="FangSong" panose="02010609060101010101" pitchFamily="49" charset="-122"/>
                <a:ea typeface="FangSong" panose="02010609060101010101" pitchFamily="49" charset="-122"/>
              </a:rPr>
              <a:t>陈若愚</a:t>
            </a:r>
          </a:p>
        </p:txBody>
      </p:sp>
    </p:spTree>
    <p:extLst>
      <p:ext uri="{BB962C8B-B14F-4D97-AF65-F5344CB8AC3E}">
        <p14:creationId xmlns:p14="http://schemas.microsoft.com/office/powerpoint/2010/main" val="277724474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678170" cy="851710"/>
          </a:xfrm>
        </p:spPr>
        <p:txBody>
          <a:bodyPr>
            <a:normAutofit fontScale="97500"/>
          </a:bodyPr>
          <a:lstStyle/>
          <a:p>
            <a:r>
              <a:rPr kumimoji="1" lang="zh-CN" altLang="en-US" sz="2400" dirty="0">
                <a:solidFill>
                  <a:srgbClr val="2958A0"/>
                </a:solidFill>
              </a:rPr>
              <a:t>整体系统框图</a:t>
            </a:r>
          </a:p>
        </p:txBody>
      </p:sp>
      <p:pic>
        <p:nvPicPr>
          <p:cNvPr id="5" name="图片 4">
            <a:extLst>
              <a:ext uri="{FF2B5EF4-FFF2-40B4-BE49-F238E27FC236}">
                <a16:creationId xmlns:a16="http://schemas.microsoft.com/office/drawing/2014/main" id="{8339E4D7-50E6-134C-86BC-9994696C5644}"/>
              </a:ext>
            </a:extLst>
          </p:cNvPr>
          <p:cNvPicPr>
            <a:picLocks noChangeAspect="1"/>
          </p:cNvPicPr>
          <p:nvPr/>
        </p:nvPicPr>
        <p:blipFill>
          <a:blip r:embed="rId3"/>
          <a:stretch>
            <a:fillRect/>
          </a:stretch>
        </p:blipFill>
        <p:spPr>
          <a:xfrm>
            <a:off x="0" y="1072055"/>
            <a:ext cx="12192000" cy="4987636"/>
          </a:xfrm>
          <a:prstGeom prst="rect">
            <a:avLst/>
          </a:prstGeom>
        </p:spPr>
      </p:pic>
    </p:spTree>
    <p:extLst>
      <p:ext uri="{BB962C8B-B14F-4D97-AF65-F5344CB8AC3E}">
        <p14:creationId xmlns:p14="http://schemas.microsoft.com/office/powerpoint/2010/main" val="1620454060"/>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678170" cy="851710"/>
          </a:xfrm>
        </p:spPr>
        <p:txBody>
          <a:bodyPr>
            <a:normAutofit fontScale="97500"/>
          </a:bodyPr>
          <a:lstStyle/>
          <a:p>
            <a:r>
              <a:rPr kumimoji="1" lang="zh-CN" altLang="en-US" sz="2400" dirty="0">
                <a:solidFill>
                  <a:srgbClr val="2958A0"/>
                </a:solidFill>
              </a:rPr>
              <a:t>整体系统框图</a:t>
            </a:r>
          </a:p>
        </p:txBody>
      </p:sp>
      <p:sp>
        <p:nvSpPr>
          <p:cNvPr id="3" name="文本框 2">
            <a:extLst>
              <a:ext uri="{FF2B5EF4-FFF2-40B4-BE49-F238E27FC236}">
                <a16:creationId xmlns:a16="http://schemas.microsoft.com/office/drawing/2014/main" id="{DF392F50-2CD6-4043-B97D-044B66DC73F9}"/>
              </a:ext>
            </a:extLst>
          </p:cNvPr>
          <p:cNvSpPr txBox="1"/>
          <p:nvPr/>
        </p:nvSpPr>
        <p:spPr>
          <a:xfrm>
            <a:off x="783020" y="1182414"/>
            <a:ext cx="10625959" cy="2677656"/>
          </a:xfrm>
          <a:prstGeom prst="rect">
            <a:avLst/>
          </a:prstGeom>
          <a:noFill/>
        </p:spPr>
        <p:txBody>
          <a:bodyPr wrap="square" rtlCol="0">
            <a:spAutoFit/>
          </a:bodyPr>
          <a:lstStyle/>
          <a:p>
            <a:pPr algn="just"/>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由于算法的准确性需要高，且计算时间也是一个需要考虑的问题，我们对比了</a:t>
            </a:r>
            <a:r>
              <a:rPr kumimoji="1" lang="en" altLang="zh-CN" sz="2400" dirty="0">
                <a:latin typeface="Times New Roman" panose="02020603050405020304" pitchFamily="18" charset="0"/>
                <a:ea typeface="FangSong" panose="02010609060101010101" pitchFamily="49" charset="-122"/>
                <a:cs typeface="Times New Roman" panose="02020603050405020304" pitchFamily="18" charset="0"/>
              </a:rPr>
              <a:t>Faster R-CNN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的方法，下表展示了结果。从我们的结果中可以看出，通过</a:t>
            </a:r>
            <a:r>
              <a:rPr kumimoji="1" lang="en" altLang="zh-CN" sz="2400" dirty="0">
                <a:latin typeface="Times New Roman" panose="02020603050405020304" pitchFamily="18" charset="0"/>
                <a:ea typeface="FangSong" panose="02010609060101010101" pitchFamily="49" charset="-122"/>
                <a:cs typeface="Times New Roman" panose="02020603050405020304" pitchFamily="18" charset="0"/>
              </a:rPr>
              <a:t>CTPN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的文字检测与</a:t>
            </a:r>
            <a:r>
              <a:rPr kumimoji="1" lang="en" altLang="zh-CN" sz="2400" dirty="0">
                <a:latin typeface="Times New Roman" panose="02020603050405020304" pitchFamily="18" charset="0"/>
                <a:ea typeface="FangSong" panose="02010609060101010101" pitchFamily="49" charset="-122"/>
                <a:cs typeface="Times New Roman" panose="02020603050405020304" pitchFamily="18" charset="0"/>
              </a:rPr>
              <a:t>CRNN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的文字识别结合的算法可以有效的对出租车发票进行内容信息的识别。基于深度学习的方式可以进行不定长文本的端到端的识别，省去了字符切割的步骤，也就减少了字符切割影响识别率的问题。在各项的指标中</a:t>
            </a:r>
            <a:r>
              <a:rPr kumimoji="1" lang="en" altLang="zh-CN" sz="2400" dirty="0">
                <a:latin typeface="Times New Roman" panose="02020603050405020304" pitchFamily="18" charset="0"/>
                <a:ea typeface="FangSong" panose="02010609060101010101" pitchFamily="49" charset="-122"/>
                <a:cs typeface="Times New Roman" panose="02020603050405020304" pitchFamily="18" charset="0"/>
              </a:rPr>
              <a:t>CTPN+CRNN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的文字识别性能都超过了用</a:t>
            </a:r>
            <a:r>
              <a:rPr kumimoji="1" lang="en" altLang="zh-CN" sz="2400" dirty="0">
                <a:latin typeface="Times New Roman" panose="02020603050405020304" pitchFamily="18" charset="0"/>
                <a:ea typeface="FangSong" panose="02010609060101010101" pitchFamily="49" charset="-122"/>
                <a:cs typeface="Times New Roman" panose="02020603050405020304" pitchFamily="18" charset="0"/>
              </a:rPr>
              <a:t>Faster R-CNN</a:t>
            </a:r>
            <a:r>
              <a:rPr kumimoji="1" lang="zh-CN" altLang="en-US" sz="2400" dirty="0">
                <a:latin typeface="Times New Roman" panose="02020603050405020304" pitchFamily="18" charset="0"/>
                <a:ea typeface="FangSong" panose="02010609060101010101" pitchFamily="49" charset="-122"/>
                <a:cs typeface="Times New Roman" panose="02020603050405020304" pitchFamily="18" charset="0"/>
              </a:rPr>
              <a:t>的方法，体现了特殊文本识别算法的重要性。</a:t>
            </a:r>
          </a:p>
        </p:txBody>
      </p:sp>
      <p:graphicFrame>
        <p:nvGraphicFramePr>
          <p:cNvPr id="7" name="表格 13">
            <a:extLst>
              <a:ext uri="{FF2B5EF4-FFF2-40B4-BE49-F238E27FC236}">
                <a16:creationId xmlns:a16="http://schemas.microsoft.com/office/drawing/2014/main" id="{B185ADC8-57ED-AF47-BC31-29C7E1EADF42}"/>
              </a:ext>
            </a:extLst>
          </p:cNvPr>
          <p:cNvGraphicFramePr>
            <a:graphicFrameLocks noGrp="1"/>
          </p:cNvGraphicFramePr>
          <p:nvPr>
            <p:extLst>
              <p:ext uri="{D42A27DB-BD31-4B8C-83A1-F6EECF244321}">
                <p14:modId xmlns:p14="http://schemas.microsoft.com/office/powerpoint/2010/main" val="3726238548"/>
              </p:ext>
            </p:extLst>
          </p:nvPr>
        </p:nvGraphicFramePr>
        <p:xfrm>
          <a:off x="1026509" y="4587781"/>
          <a:ext cx="10138980" cy="1112520"/>
        </p:xfrm>
        <a:graphic>
          <a:graphicData uri="http://schemas.openxmlformats.org/drawingml/2006/table">
            <a:tbl>
              <a:tblPr firstRow="1" bandRow="1">
                <a:tableStyleId>{2D5ABB26-0587-4C30-8999-92F81FD0307C}</a:tableStyleId>
              </a:tblPr>
              <a:tblGrid>
                <a:gridCol w="2560216">
                  <a:extLst>
                    <a:ext uri="{9D8B030D-6E8A-4147-A177-3AD203B41FA5}">
                      <a16:colId xmlns:a16="http://schemas.microsoft.com/office/drawing/2014/main" val="61862764"/>
                    </a:ext>
                  </a:extLst>
                </a:gridCol>
                <a:gridCol w="1288322">
                  <a:extLst>
                    <a:ext uri="{9D8B030D-6E8A-4147-A177-3AD203B41FA5}">
                      <a16:colId xmlns:a16="http://schemas.microsoft.com/office/drawing/2014/main" val="2672154297"/>
                    </a:ext>
                  </a:extLst>
                </a:gridCol>
                <a:gridCol w="1749972">
                  <a:extLst>
                    <a:ext uri="{9D8B030D-6E8A-4147-A177-3AD203B41FA5}">
                      <a16:colId xmlns:a16="http://schemas.microsoft.com/office/drawing/2014/main" val="1743137158"/>
                    </a:ext>
                  </a:extLst>
                </a:gridCol>
                <a:gridCol w="1481959">
                  <a:extLst>
                    <a:ext uri="{9D8B030D-6E8A-4147-A177-3AD203B41FA5}">
                      <a16:colId xmlns:a16="http://schemas.microsoft.com/office/drawing/2014/main" val="2129104220"/>
                    </a:ext>
                  </a:extLst>
                </a:gridCol>
                <a:gridCol w="1655379">
                  <a:extLst>
                    <a:ext uri="{9D8B030D-6E8A-4147-A177-3AD203B41FA5}">
                      <a16:colId xmlns:a16="http://schemas.microsoft.com/office/drawing/2014/main" val="1230649053"/>
                    </a:ext>
                  </a:extLst>
                </a:gridCol>
                <a:gridCol w="1403132">
                  <a:extLst>
                    <a:ext uri="{9D8B030D-6E8A-4147-A177-3AD203B41FA5}">
                      <a16:colId xmlns:a16="http://schemas.microsoft.com/office/drawing/2014/main" val="3969062474"/>
                    </a:ext>
                  </a:extLst>
                </a:gridCol>
              </a:tblGrid>
              <a:tr h="370840">
                <a:tc>
                  <a:txBody>
                    <a:bodyPr/>
                    <a:lstStyle/>
                    <a:p>
                      <a:pPr algn="ctr"/>
                      <a:r>
                        <a:rPr lang="zh-CN" altLang="en-US" dirty="0">
                          <a:latin typeface="Times New Roman" panose="02020603050405020304" pitchFamily="18" charset="0"/>
                          <a:ea typeface="FangSong" panose="02010609060101010101" pitchFamily="49" charset="-122"/>
                          <a:cs typeface="Times New Roman" panose="02020603050405020304" pitchFamily="18" charset="0"/>
                        </a:rPr>
                        <a:t>方法</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Acc</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Precise</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Recall</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F1-score</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latin typeface="Times New Roman" panose="02020603050405020304" pitchFamily="18" charset="0"/>
                          <a:ea typeface="FangSong" panose="02010609060101010101" pitchFamily="49" charset="-122"/>
                          <a:cs typeface="Times New Roman" panose="02020603050405020304" pitchFamily="18" charset="0"/>
                        </a:rPr>
                        <a:t>用时</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847731"/>
                  </a:ext>
                </a:extLst>
              </a:tr>
              <a:tr h="370840">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Faster</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R-CNN</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CRNN</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0.32</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0.35</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0.33</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0.340</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5.2s</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78935517"/>
                  </a:ext>
                </a:extLst>
              </a:tr>
              <a:tr h="370840">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CTPN</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dirty="0">
                          <a:latin typeface="Times New Roman" panose="02020603050405020304" pitchFamily="18" charset="0"/>
                          <a:ea typeface="FangSong" panose="02010609060101010101" pitchFamily="49" charset="-122"/>
                          <a:cs typeface="Times New Roman" panose="02020603050405020304" pitchFamily="18" charset="0"/>
                        </a:rPr>
                        <a:t>CRNN</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0.65</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0.71</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0.68</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0.695</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latin typeface="Times New Roman" panose="02020603050405020304" pitchFamily="18" charset="0"/>
                          <a:ea typeface="FangSong" panose="02010609060101010101" pitchFamily="49" charset="-122"/>
                          <a:cs typeface="Times New Roman" panose="02020603050405020304" pitchFamily="18" charset="0"/>
                        </a:rPr>
                        <a:t>5.4s</a:t>
                      </a:r>
                      <a:endParaRPr lang="zh-CN" altLang="en-US"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199602"/>
                  </a:ext>
                </a:extLst>
              </a:tr>
            </a:tbl>
          </a:graphicData>
        </a:graphic>
      </p:graphicFrame>
      <p:sp>
        <p:nvSpPr>
          <p:cNvPr id="8" name="文本框 7">
            <a:extLst>
              <a:ext uri="{FF2B5EF4-FFF2-40B4-BE49-F238E27FC236}">
                <a16:creationId xmlns:a16="http://schemas.microsoft.com/office/drawing/2014/main" id="{88E3F585-A806-8647-8B61-7B6011FCE86D}"/>
              </a:ext>
            </a:extLst>
          </p:cNvPr>
          <p:cNvSpPr txBox="1"/>
          <p:nvPr/>
        </p:nvSpPr>
        <p:spPr>
          <a:xfrm>
            <a:off x="1848683" y="4060622"/>
            <a:ext cx="8494633" cy="461665"/>
          </a:xfrm>
          <a:prstGeom prst="rect">
            <a:avLst/>
          </a:prstGeom>
          <a:noFill/>
        </p:spPr>
        <p:txBody>
          <a:bodyPr wrap="none" rtlCol="0">
            <a:spAutoFit/>
          </a:bodyPr>
          <a:lstStyle/>
          <a:p>
            <a:r>
              <a:rPr kumimoji="1" lang="zh-CN" altLang="en-US" sz="2400" b="1" dirty="0">
                <a:latin typeface="Times New Roman" panose="02020603050405020304" pitchFamily="18" charset="0"/>
                <a:ea typeface="FangSong" panose="02010609060101010101" pitchFamily="49" charset="-122"/>
                <a:cs typeface="Times New Roman" panose="02020603050405020304" pitchFamily="18" charset="0"/>
              </a:rPr>
              <a:t>不同策略方法下的整体识别各项指标与单张图像推理平均用时</a:t>
            </a:r>
          </a:p>
        </p:txBody>
      </p:sp>
    </p:spTree>
    <p:extLst>
      <p:ext uri="{BB962C8B-B14F-4D97-AF65-F5344CB8AC3E}">
        <p14:creationId xmlns:p14="http://schemas.microsoft.com/office/powerpoint/2010/main" val="1581436098"/>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p:nvPr/>
        </p:nvSpPr>
        <p:spPr>
          <a:xfrm>
            <a:off x="1429657" y="3369912"/>
            <a:ext cx="9332685" cy="701346"/>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9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lang="zh-CN" altLang="en-US" sz="4800" dirty="0">
                <a:solidFill>
                  <a:srgbClr val="2958A0"/>
                </a:solidFill>
              </a:rPr>
              <a:t>请各位老师批评指正</a:t>
            </a:r>
          </a:p>
        </p:txBody>
      </p:sp>
      <p:pic>
        <p:nvPicPr>
          <p:cNvPr id="11" name="图片 10"/>
          <p:cNvPicPr>
            <a:picLocks noChangeAspect="1"/>
          </p:cNvPicPr>
          <p:nvPr/>
        </p:nvPicPr>
        <p:blipFill>
          <a:blip r:embed="rId2"/>
          <a:stretch>
            <a:fillRect/>
          </a:stretch>
        </p:blipFill>
        <p:spPr>
          <a:xfrm>
            <a:off x="4174519" y="2027929"/>
            <a:ext cx="3842959" cy="805863"/>
          </a:xfrm>
          <a:prstGeom prst="rect">
            <a:avLst/>
          </a:prstGeom>
        </p:spPr>
      </p:pic>
      <p:pic>
        <p:nvPicPr>
          <p:cNvPr id="8" name="图形 7" descr="教授">
            <a:extLst>
              <a:ext uri="{FF2B5EF4-FFF2-40B4-BE49-F238E27FC236}">
                <a16:creationId xmlns:a16="http://schemas.microsoft.com/office/drawing/2014/main" id="{2B379BEF-54F4-6345-AF77-4F3577CCF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5352" y="4738825"/>
            <a:ext cx="536625" cy="536625"/>
          </a:xfrm>
          <a:prstGeom prst="rect">
            <a:avLst/>
          </a:prstGeom>
        </p:spPr>
      </p:pic>
      <p:sp>
        <p:nvSpPr>
          <p:cNvPr id="9" name="文本占位符 4">
            <a:extLst>
              <a:ext uri="{FF2B5EF4-FFF2-40B4-BE49-F238E27FC236}">
                <a16:creationId xmlns:a16="http://schemas.microsoft.com/office/drawing/2014/main" id="{84D78E8C-68F8-5C46-B593-2E818265263A}"/>
              </a:ext>
            </a:extLst>
          </p:cNvPr>
          <p:cNvSpPr txBox="1"/>
          <p:nvPr/>
        </p:nvSpPr>
        <p:spPr>
          <a:xfrm>
            <a:off x="3950597" y="4890218"/>
            <a:ext cx="4888602" cy="385445"/>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9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solidFill>
                  <a:schemeClr val="tx1">
                    <a:lumMod val="95000"/>
                    <a:lumOff val="5000"/>
                  </a:schemeClr>
                </a:solidFill>
              </a:rPr>
              <a:t>陈若愚  李嫣 钟逸晟 刘康威 李葭 </a:t>
            </a:r>
            <a:endParaRPr lang="en-US" altLang="zh-CN" sz="1800" dirty="0">
              <a:solidFill>
                <a:schemeClr val="tx1">
                  <a:lumMod val="95000"/>
                  <a:lumOff val="5000"/>
                </a:schemeClr>
              </a:solidFill>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3929FC84-3ECE-FF49-B9ED-1B98E11FBA88}"/>
              </a:ext>
            </a:extLst>
          </p:cNvPr>
          <p:cNvSpPr txBox="1"/>
          <p:nvPr/>
        </p:nvSpPr>
        <p:spPr>
          <a:xfrm>
            <a:off x="4746064" y="922218"/>
            <a:ext cx="2699871" cy="707886"/>
          </a:xfrm>
          <a:prstGeom prst="rect">
            <a:avLst/>
          </a:prstGeom>
          <a:noFill/>
        </p:spPr>
        <p:txBody>
          <a:bodyPr wrap="square" rtlCol="0">
            <a:spAutoFit/>
          </a:bodyPr>
          <a:lstStyle/>
          <a:p>
            <a:pPr algn="ctr"/>
            <a:r>
              <a:rPr kumimoji="1" lang="zh-CN" altLang="en-US" sz="4000" b="1" dirty="0">
                <a:latin typeface="Times New Roman" panose="02020603050405020304" pitchFamily="18" charset="0"/>
                <a:cs typeface="Times New Roman" panose="02020603050405020304" pitchFamily="18" charset="0"/>
              </a:rPr>
              <a:t>目录</a:t>
            </a:r>
          </a:p>
        </p:txBody>
      </p:sp>
      <p:sp>
        <p:nvSpPr>
          <p:cNvPr id="18" name="矩形 17"/>
          <p:cNvSpPr/>
          <p:nvPr/>
        </p:nvSpPr>
        <p:spPr>
          <a:xfrm>
            <a:off x="3233666" y="2488475"/>
            <a:ext cx="1083718" cy="60756"/>
          </a:xfrm>
          <a:prstGeom prst="rect">
            <a:avLst/>
          </a:prstGeom>
          <a:solidFill>
            <a:srgbClr val="2958A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9" name="矩形 18"/>
          <p:cNvSpPr/>
          <p:nvPr/>
        </p:nvSpPr>
        <p:spPr>
          <a:xfrm>
            <a:off x="3233666" y="3316602"/>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0" name="矩形 19"/>
          <p:cNvSpPr/>
          <p:nvPr/>
        </p:nvSpPr>
        <p:spPr>
          <a:xfrm>
            <a:off x="3233666" y="4144729"/>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1" name="矩形 20"/>
          <p:cNvSpPr/>
          <p:nvPr/>
        </p:nvSpPr>
        <p:spPr>
          <a:xfrm>
            <a:off x="3233666" y="4972856"/>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54" name="文本框 53">
            <a:extLst>
              <a:ext uri="{FF2B5EF4-FFF2-40B4-BE49-F238E27FC236}">
                <a16:creationId xmlns:a16="http://schemas.microsoft.com/office/drawing/2014/main" id="{019CADEA-5D3D-EF44-91FB-2B4FA29FC323}"/>
              </a:ext>
            </a:extLst>
          </p:cNvPr>
          <p:cNvSpPr txBox="1"/>
          <p:nvPr/>
        </p:nvSpPr>
        <p:spPr>
          <a:xfrm>
            <a:off x="3105490" y="2026011"/>
            <a:ext cx="1340069" cy="523220"/>
          </a:xfrm>
          <a:prstGeom prst="rect">
            <a:avLst/>
          </a:prstGeom>
          <a:noFill/>
        </p:spPr>
        <p:txBody>
          <a:bodyPr wrap="square" rtlCol="0">
            <a:spAutoFit/>
          </a:bodyPr>
          <a:lstStyle/>
          <a:p>
            <a:pPr algn="ctr"/>
            <a:r>
              <a:rPr kumimoji="1" lang="en-US" altLang="zh-CN" sz="2800" b="1" dirty="0">
                <a:latin typeface="Times New Roman" panose="02020603050405020304" pitchFamily="18" charset="0"/>
                <a:cs typeface="Times New Roman" panose="02020603050405020304" pitchFamily="18" charset="0"/>
              </a:rPr>
              <a:t>Part</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1</a:t>
            </a:r>
            <a:endParaRPr kumimoji="1" lang="zh-CN" altLang="en-US" sz="2800" b="1" dirty="0">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DCDB8035-BC86-CA4E-91FC-E161FF8C7202}"/>
              </a:ext>
            </a:extLst>
          </p:cNvPr>
          <p:cNvSpPr txBox="1"/>
          <p:nvPr/>
        </p:nvSpPr>
        <p:spPr>
          <a:xfrm>
            <a:off x="4573735" y="2026810"/>
            <a:ext cx="5355953" cy="584775"/>
          </a:xfrm>
          <a:prstGeom prst="rect">
            <a:avLst/>
          </a:prstGeom>
          <a:noFill/>
        </p:spPr>
        <p:txBody>
          <a:bodyPr wrap="none" rtlCol="0">
            <a:spAutoFit/>
          </a:bodyPr>
          <a:lstStyle/>
          <a:p>
            <a:r>
              <a:rPr kumimoji="1" lang="zh-CN" altLang="en-US" sz="3200" dirty="0">
                <a:latin typeface="Times New Roman" panose="02020603050405020304" pitchFamily="18" charset="0"/>
                <a:ea typeface="FangSong" panose="02010609060101010101" pitchFamily="49" charset="-122"/>
                <a:cs typeface="Times New Roman" panose="02020603050405020304" pitchFamily="18" charset="0"/>
              </a:rPr>
              <a:t>基于</a:t>
            </a:r>
            <a:r>
              <a:rPr kumimoji="1" lang="en-US" altLang="zh-CN" sz="3200" dirty="0">
                <a:latin typeface="Times New Roman" panose="02020603050405020304" pitchFamily="18" charset="0"/>
                <a:ea typeface="FangSong" panose="02010609060101010101" pitchFamily="49" charset="-122"/>
                <a:cs typeface="Times New Roman" panose="02020603050405020304" pitchFamily="18" charset="0"/>
              </a:rPr>
              <a:t>Faster</a:t>
            </a:r>
            <a:r>
              <a:rPr kumimoji="1" lang="zh-CN" altLang="en-US" sz="3200" dirty="0">
                <a:latin typeface="Times New Roman" panose="02020603050405020304" pitchFamily="18" charset="0"/>
                <a:ea typeface="FangSong" panose="02010609060101010101" pitchFamily="49" charset="-122"/>
                <a:cs typeface="Times New Roman" panose="02020603050405020304" pitchFamily="18" charset="0"/>
              </a:rPr>
              <a:t> </a:t>
            </a:r>
            <a:r>
              <a:rPr kumimoji="1" lang="en-US" altLang="zh-CN" sz="3200" dirty="0">
                <a:latin typeface="Times New Roman" panose="02020603050405020304" pitchFamily="18" charset="0"/>
                <a:ea typeface="FangSong" panose="02010609060101010101" pitchFamily="49" charset="-122"/>
                <a:cs typeface="Times New Roman" panose="02020603050405020304" pitchFamily="18" charset="0"/>
              </a:rPr>
              <a:t>RCNN</a:t>
            </a:r>
            <a:r>
              <a:rPr kumimoji="1" lang="zh-CN" altLang="en-US" sz="3200" dirty="0">
                <a:latin typeface="Times New Roman" panose="02020603050405020304" pitchFamily="18" charset="0"/>
                <a:ea typeface="FangSong" panose="02010609060101010101" pitchFamily="49" charset="-122"/>
                <a:cs typeface="Times New Roman" panose="02020603050405020304" pitchFamily="18" charset="0"/>
              </a:rPr>
              <a:t>的文字检测</a:t>
            </a:r>
          </a:p>
        </p:txBody>
      </p:sp>
      <p:sp>
        <p:nvSpPr>
          <p:cNvPr id="56" name="文本框 55">
            <a:extLst>
              <a:ext uri="{FF2B5EF4-FFF2-40B4-BE49-F238E27FC236}">
                <a16:creationId xmlns:a16="http://schemas.microsoft.com/office/drawing/2014/main" id="{881F63BE-2C1A-184D-B231-B0E17BB2F83D}"/>
              </a:ext>
            </a:extLst>
          </p:cNvPr>
          <p:cNvSpPr txBox="1"/>
          <p:nvPr/>
        </p:nvSpPr>
        <p:spPr>
          <a:xfrm>
            <a:off x="3105489" y="2854138"/>
            <a:ext cx="1340069" cy="523220"/>
          </a:xfrm>
          <a:prstGeom prst="rect">
            <a:avLst/>
          </a:prstGeom>
          <a:noFill/>
        </p:spPr>
        <p:txBody>
          <a:bodyPr wrap="square" rtlCol="0">
            <a:spAutoFit/>
          </a:bodyPr>
          <a:lstStyle/>
          <a:p>
            <a:pPr algn="ctr"/>
            <a:r>
              <a:rPr kumimoji="1" lang="en-US" altLang="zh-CN" sz="2800" b="1" dirty="0">
                <a:latin typeface="Times New Roman" panose="02020603050405020304" pitchFamily="18" charset="0"/>
                <a:cs typeface="Times New Roman" panose="02020603050405020304" pitchFamily="18" charset="0"/>
              </a:rPr>
              <a:t>Part</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2</a:t>
            </a:r>
            <a:endParaRPr kumimoji="1" lang="zh-CN" altLang="en-US" sz="2800" b="1"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5745148B-EE56-D044-935B-939E03092EA5}"/>
              </a:ext>
            </a:extLst>
          </p:cNvPr>
          <p:cNvSpPr txBox="1"/>
          <p:nvPr/>
        </p:nvSpPr>
        <p:spPr>
          <a:xfrm>
            <a:off x="3105489" y="3687272"/>
            <a:ext cx="1340069" cy="523220"/>
          </a:xfrm>
          <a:prstGeom prst="rect">
            <a:avLst/>
          </a:prstGeom>
          <a:noFill/>
        </p:spPr>
        <p:txBody>
          <a:bodyPr wrap="square" rtlCol="0">
            <a:spAutoFit/>
          </a:bodyPr>
          <a:lstStyle/>
          <a:p>
            <a:pPr algn="ctr"/>
            <a:r>
              <a:rPr kumimoji="1" lang="en-US" altLang="zh-CN" sz="2800" b="1" dirty="0">
                <a:latin typeface="Times New Roman" panose="02020603050405020304" pitchFamily="18" charset="0"/>
                <a:cs typeface="Times New Roman" panose="02020603050405020304" pitchFamily="18" charset="0"/>
              </a:rPr>
              <a:t>Part</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3</a:t>
            </a:r>
            <a:endParaRPr kumimoji="1" lang="zh-CN" altLang="en-US" sz="2800" b="1"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A8D93C4E-F72E-6240-B758-918B28993F0B}"/>
              </a:ext>
            </a:extLst>
          </p:cNvPr>
          <p:cNvSpPr txBox="1"/>
          <p:nvPr/>
        </p:nvSpPr>
        <p:spPr>
          <a:xfrm>
            <a:off x="3105489" y="4510392"/>
            <a:ext cx="1340069" cy="523220"/>
          </a:xfrm>
          <a:prstGeom prst="rect">
            <a:avLst/>
          </a:prstGeom>
          <a:noFill/>
        </p:spPr>
        <p:txBody>
          <a:bodyPr wrap="square" rtlCol="0">
            <a:spAutoFit/>
          </a:bodyPr>
          <a:lstStyle/>
          <a:p>
            <a:pPr algn="ctr"/>
            <a:r>
              <a:rPr kumimoji="1" lang="en-US" altLang="zh-CN" sz="2800" b="1" dirty="0">
                <a:latin typeface="Times New Roman" panose="02020603050405020304" pitchFamily="18" charset="0"/>
                <a:cs typeface="Times New Roman" panose="02020603050405020304" pitchFamily="18" charset="0"/>
              </a:rPr>
              <a:t>Part</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4</a:t>
            </a:r>
            <a:endParaRPr kumimoji="1" lang="zh-CN" altLang="en-US" sz="2800" b="1"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567B3CE9-67F0-394E-AB8F-56EC21D2FC35}"/>
              </a:ext>
            </a:extLst>
          </p:cNvPr>
          <p:cNvSpPr txBox="1"/>
          <p:nvPr/>
        </p:nvSpPr>
        <p:spPr>
          <a:xfrm>
            <a:off x="4573735" y="2852921"/>
            <a:ext cx="4081567" cy="584775"/>
          </a:xfrm>
          <a:prstGeom prst="rect">
            <a:avLst/>
          </a:prstGeom>
          <a:noFill/>
        </p:spPr>
        <p:txBody>
          <a:bodyPr wrap="none" rtlCol="0">
            <a:spAutoFit/>
          </a:bodyPr>
          <a:lstStyle/>
          <a:p>
            <a:r>
              <a:rPr kumimoji="1" lang="zh-CN" altLang="en-US" sz="3200" dirty="0">
                <a:latin typeface="Times New Roman" panose="02020603050405020304" pitchFamily="18" charset="0"/>
                <a:ea typeface="FangSong" panose="02010609060101010101" pitchFamily="49" charset="-122"/>
                <a:cs typeface="Times New Roman" panose="02020603050405020304" pitchFamily="18" charset="0"/>
              </a:rPr>
              <a:t>基于</a:t>
            </a:r>
            <a:r>
              <a:rPr kumimoji="1" lang="en-US" altLang="zh-CN" sz="3200" dirty="0">
                <a:latin typeface="Times New Roman" panose="02020603050405020304" pitchFamily="18" charset="0"/>
                <a:ea typeface="FangSong" panose="02010609060101010101" pitchFamily="49" charset="-122"/>
                <a:cs typeface="Times New Roman" panose="02020603050405020304" pitchFamily="18" charset="0"/>
              </a:rPr>
              <a:t>EAST</a:t>
            </a:r>
            <a:r>
              <a:rPr kumimoji="1" lang="zh-CN" altLang="en-US" sz="3200" dirty="0">
                <a:latin typeface="Times New Roman" panose="02020603050405020304" pitchFamily="18" charset="0"/>
                <a:ea typeface="FangSong" panose="02010609060101010101" pitchFamily="49" charset="-122"/>
                <a:cs typeface="Times New Roman" panose="02020603050405020304" pitchFamily="18" charset="0"/>
              </a:rPr>
              <a:t>的文字检测</a:t>
            </a:r>
          </a:p>
        </p:txBody>
      </p:sp>
      <p:sp>
        <p:nvSpPr>
          <p:cNvPr id="60" name="文本框 59">
            <a:extLst>
              <a:ext uri="{FF2B5EF4-FFF2-40B4-BE49-F238E27FC236}">
                <a16:creationId xmlns:a16="http://schemas.microsoft.com/office/drawing/2014/main" id="{D4DBDF34-EC3A-4541-AA2C-3E4551D4D080}"/>
              </a:ext>
            </a:extLst>
          </p:cNvPr>
          <p:cNvSpPr txBox="1"/>
          <p:nvPr/>
        </p:nvSpPr>
        <p:spPr>
          <a:xfrm>
            <a:off x="4573735" y="3683064"/>
            <a:ext cx="4105611" cy="584775"/>
          </a:xfrm>
          <a:prstGeom prst="rect">
            <a:avLst/>
          </a:prstGeom>
          <a:noFill/>
        </p:spPr>
        <p:txBody>
          <a:bodyPr wrap="none" rtlCol="0">
            <a:spAutoFit/>
          </a:bodyPr>
          <a:lstStyle/>
          <a:p>
            <a:r>
              <a:rPr kumimoji="1" lang="zh-CN" altLang="en-US" sz="3200" dirty="0">
                <a:latin typeface="Times New Roman" panose="02020603050405020304" pitchFamily="18" charset="0"/>
                <a:ea typeface="FangSong" panose="02010609060101010101" pitchFamily="49" charset="-122"/>
                <a:cs typeface="Times New Roman" panose="02020603050405020304" pitchFamily="18" charset="0"/>
              </a:rPr>
              <a:t>基于</a:t>
            </a:r>
            <a:r>
              <a:rPr kumimoji="1" lang="en-US" altLang="zh-CN" sz="3200" dirty="0">
                <a:latin typeface="Times New Roman" panose="02020603050405020304" pitchFamily="18" charset="0"/>
                <a:ea typeface="FangSong" panose="02010609060101010101" pitchFamily="49" charset="-122"/>
                <a:cs typeface="Times New Roman" panose="02020603050405020304" pitchFamily="18" charset="0"/>
              </a:rPr>
              <a:t>CTPN</a:t>
            </a:r>
            <a:r>
              <a:rPr kumimoji="1" lang="zh-CN" altLang="en-US" sz="3200" dirty="0">
                <a:latin typeface="Times New Roman" panose="02020603050405020304" pitchFamily="18" charset="0"/>
                <a:ea typeface="FangSong" panose="02010609060101010101" pitchFamily="49" charset="-122"/>
                <a:cs typeface="Times New Roman" panose="02020603050405020304" pitchFamily="18" charset="0"/>
              </a:rPr>
              <a:t>的文字检测</a:t>
            </a:r>
          </a:p>
        </p:txBody>
      </p:sp>
      <p:sp>
        <p:nvSpPr>
          <p:cNvPr id="61" name="文本框 60">
            <a:extLst>
              <a:ext uri="{FF2B5EF4-FFF2-40B4-BE49-F238E27FC236}">
                <a16:creationId xmlns:a16="http://schemas.microsoft.com/office/drawing/2014/main" id="{DA0D3F73-52E2-B14F-B6E7-711ED67FD157}"/>
              </a:ext>
            </a:extLst>
          </p:cNvPr>
          <p:cNvSpPr txBox="1"/>
          <p:nvPr/>
        </p:nvSpPr>
        <p:spPr>
          <a:xfrm>
            <a:off x="4573735" y="4511191"/>
            <a:ext cx="5133136" cy="584775"/>
          </a:xfrm>
          <a:prstGeom prst="rect">
            <a:avLst/>
          </a:prstGeom>
          <a:noFill/>
        </p:spPr>
        <p:txBody>
          <a:bodyPr wrap="none" rtlCol="0">
            <a:spAutoFit/>
          </a:bodyPr>
          <a:lstStyle/>
          <a:p>
            <a:r>
              <a:rPr kumimoji="1" lang="zh-CN" altLang="en-US" sz="3200" dirty="0">
                <a:latin typeface="Times New Roman" panose="02020603050405020304" pitchFamily="18" charset="0"/>
                <a:ea typeface="FangSong" panose="02010609060101010101" pitchFamily="49" charset="-122"/>
                <a:cs typeface="Times New Roman" panose="02020603050405020304" pitchFamily="18" charset="0"/>
              </a:rPr>
              <a:t>基于</a:t>
            </a:r>
            <a:r>
              <a:rPr kumimoji="1" lang="en-US" altLang="zh-CN" sz="3200" dirty="0">
                <a:latin typeface="Times New Roman" panose="02020603050405020304" pitchFamily="18" charset="0"/>
                <a:ea typeface="FangSong" panose="02010609060101010101" pitchFamily="49" charset="-122"/>
                <a:cs typeface="Times New Roman" panose="02020603050405020304" pitchFamily="18" charset="0"/>
              </a:rPr>
              <a:t>CRNN-CTC</a:t>
            </a:r>
            <a:r>
              <a:rPr kumimoji="1" lang="zh-CN" altLang="en-US" sz="3200" dirty="0">
                <a:latin typeface="Times New Roman" panose="02020603050405020304" pitchFamily="18" charset="0"/>
                <a:ea typeface="FangSong" panose="02010609060101010101" pitchFamily="49" charset="-122"/>
                <a:cs typeface="Times New Roman" panose="02020603050405020304" pitchFamily="18" charset="0"/>
              </a:rPr>
              <a:t>的文字识别</a:t>
            </a:r>
          </a:p>
        </p:txBody>
      </p:sp>
      <p:sp>
        <p:nvSpPr>
          <p:cNvPr id="15" name="矩形 14">
            <a:extLst>
              <a:ext uri="{FF2B5EF4-FFF2-40B4-BE49-F238E27FC236}">
                <a16:creationId xmlns:a16="http://schemas.microsoft.com/office/drawing/2014/main" id="{FF7AFF35-6CA4-7945-A697-13E5748D193A}"/>
              </a:ext>
            </a:extLst>
          </p:cNvPr>
          <p:cNvSpPr/>
          <p:nvPr/>
        </p:nvSpPr>
        <p:spPr>
          <a:xfrm>
            <a:off x="3233666" y="5738629"/>
            <a:ext cx="1083718" cy="6075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6" name="文本框 15">
            <a:extLst>
              <a:ext uri="{FF2B5EF4-FFF2-40B4-BE49-F238E27FC236}">
                <a16:creationId xmlns:a16="http://schemas.microsoft.com/office/drawing/2014/main" id="{7A312233-E8E1-C442-BDA6-4F302C983AF5}"/>
              </a:ext>
            </a:extLst>
          </p:cNvPr>
          <p:cNvSpPr txBox="1"/>
          <p:nvPr/>
        </p:nvSpPr>
        <p:spPr>
          <a:xfrm>
            <a:off x="3105489" y="5276165"/>
            <a:ext cx="1340069" cy="523220"/>
          </a:xfrm>
          <a:prstGeom prst="rect">
            <a:avLst/>
          </a:prstGeom>
          <a:noFill/>
        </p:spPr>
        <p:txBody>
          <a:bodyPr wrap="square" rtlCol="0">
            <a:spAutoFit/>
          </a:bodyPr>
          <a:lstStyle/>
          <a:p>
            <a:pPr algn="ctr"/>
            <a:r>
              <a:rPr kumimoji="1" lang="en-US" altLang="zh-CN" sz="2800" b="1" dirty="0">
                <a:latin typeface="Times New Roman" panose="02020603050405020304" pitchFamily="18" charset="0"/>
                <a:cs typeface="Times New Roman" panose="02020603050405020304" pitchFamily="18" charset="0"/>
              </a:rPr>
              <a:t>Part</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5</a:t>
            </a:r>
            <a:endParaRPr kumimoji="1" lang="zh-CN" altLang="en-US" sz="2800" b="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60FB14BD-2291-2C41-8827-DE275AC9A9C4}"/>
              </a:ext>
            </a:extLst>
          </p:cNvPr>
          <p:cNvSpPr txBox="1"/>
          <p:nvPr/>
        </p:nvSpPr>
        <p:spPr>
          <a:xfrm>
            <a:off x="4573735" y="5276964"/>
            <a:ext cx="3877985" cy="584775"/>
          </a:xfrm>
          <a:prstGeom prst="rect">
            <a:avLst/>
          </a:prstGeom>
          <a:noFill/>
        </p:spPr>
        <p:txBody>
          <a:bodyPr wrap="none" rtlCol="0">
            <a:spAutoFit/>
          </a:bodyPr>
          <a:lstStyle/>
          <a:p>
            <a:r>
              <a:rPr kumimoji="1" lang="zh-CN" altLang="en-US" sz="3200" dirty="0">
                <a:latin typeface="Times New Roman" panose="02020603050405020304" pitchFamily="18" charset="0"/>
                <a:ea typeface="FangSong" panose="02010609060101010101" pitchFamily="49" charset="-122"/>
                <a:cs typeface="Times New Roman" panose="02020603050405020304" pitchFamily="18" charset="0"/>
              </a:rPr>
              <a:t>出租车发票识别系统</a:t>
            </a:r>
          </a:p>
        </p:txBody>
      </p:sp>
    </p:spTree>
    <p:extLst>
      <p:ext uri="{BB962C8B-B14F-4D97-AF65-F5344CB8AC3E}">
        <p14:creationId xmlns:p14="http://schemas.microsoft.com/office/powerpoint/2010/main" val="167989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377247" y="725214"/>
            <a:ext cx="5437505" cy="700405"/>
          </a:xfrm>
        </p:spPr>
        <p:txBody>
          <a:bodyPr/>
          <a:lstStyle/>
          <a:p>
            <a:pPr algn="ctr"/>
            <a:r>
              <a:rPr kumimoji="1" lang="zh-CN" altLang="en-US" sz="3600" dirty="0">
                <a:solidFill>
                  <a:srgbClr val="2958A0"/>
                </a:solidFill>
              </a:rPr>
              <a:t>组内分工</a:t>
            </a:r>
            <a:endParaRPr kumimoji="1" lang="en-US" altLang="zh-CN" sz="3600" dirty="0">
              <a:solidFill>
                <a:srgbClr val="2958A0"/>
              </a:solidFill>
            </a:endParaRPr>
          </a:p>
        </p:txBody>
      </p:sp>
      <p:graphicFrame>
        <p:nvGraphicFramePr>
          <p:cNvPr id="8" name="表格 8">
            <a:extLst>
              <a:ext uri="{FF2B5EF4-FFF2-40B4-BE49-F238E27FC236}">
                <a16:creationId xmlns:a16="http://schemas.microsoft.com/office/drawing/2014/main" id="{283BB2A5-BBF1-7549-9B20-877FDB038023}"/>
              </a:ext>
            </a:extLst>
          </p:cNvPr>
          <p:cNvGraphicFramePr>
            <a:graphicFrameLocks noGrp="1"/>
          </p:cNvGraphicFramePr>
          <p:nvPr>
            <p:extLst>
              <p:ext uri="{D42A27DB-BD31-4B8C-83A1-F6EECF244321}">
                <p14:modId xmlns:p14="http://schemas.microsoft.com/office/powerpoint/2010/main" val="3370629145"/>
              </p:ext>
            </p:extLst>
          </p:nvPr>
        </p:nvGraphicFramePr>
        <p:xfrm>
          <a:off x="292976" y="1425619"/>
          <a:ext cx="11606045" cy="4399084"/>
        </p:xfrm>
        <a:graphic>
          <a:graphicData uri="http://schemas.openxmlformats.org/drawingml/2006/table">
            <a:tbl>
              <a:tblPr firstRow="1" bandRow="1">
                <a:tableStyleId>{2D5ABB26-0587-4C30-8999-92F81FD0307C}</a:tableStyleId>
              </a:tblPr>
              <a:tblGrid>
                <a:gridCol w="1626734">
                  <a:extLst>
                    <a:ext uri="{9D8B030D-6E8A-4147-A177-3AD203B41FA5}">
                      <a16:colId xmlns:a16="http://schemas.microsoft.com/office/drawing/2014/main" val="729114379"/>
                    </a:ext>
                  </a:extLst>
                </a:gridCol>
                <a:gridCol w="3313593">
                  <a:extLst>
                    <a:ext uri="{9D8B030D-6E8A-4147-A177-3AD203B41FA5}">
                      <a16:colId xmlns:a16="http://schemas.microsoft.com/office/drawing/2014/main" val="3422137875"/>
                    </a:ext>
                  </a:extLst>
                </a:gridCol>
                <a:gridCol w="6665718">
                  <a:extLst>
                    <a:ext uri="{9D8B030D-6E8A-4147-A177-3AD203B41FA5}">
                      <a16:colId xmlns:a16="http://schemas.microsoft.com/office/drawing/2014/main" val="649072935"/>
                    </a:ext>
                  </a:extLst>
                </a:gridCol>
              </a:tblGrid>
              <a:tr h="598276">
                <a:tc>
                  <a:txBody>
                    <a:bodyPr/>
                    <a:lstStyle/>
                    <a:p>
                      <a:pPr algn="ctr"/>
                      <a:r>
                        <a:rPr lang="zh-CN" altLang="en-US" sz="2800" b="1" dirty="0">
                          <a:solidFill>
                            <a:schemeClr val="accent5"/>
                          </a:solidFill>
                          <a:latin typeface="Times New Roman" panose="02020603050405020304" pitchFamily="18" charset="0"/>
                          <a:ea typeface="FangSong" panose="02010609060101010101" pitchFamily="49" charset="-122"/>
                          <a:cs typeface="Times New Roman" panose="02020603050405020304" pitchFamily="18" charset="0"/>
                        </a:rPr>
                        <a:t>姓名</a:t>
                      </a:r>
                    </a:p>
                  </a:txBody>
                  <a:tcPr/>
                </a:tc>
                <a:tc>
                  <a:txBody>
                    <a:bodyPr/>
                    <a:lstStyle/>
                    <a:p>
                      <a:pPr algn="ctr"/>
                      <a:r>
                        <a:rPr lang="zh-CN" altLang="en-US" sz="2800" b="1" dirty="0">
                          <a:solidFill>
                            <a:schemeClr val="accent5"/>
                          </a:solidFill>
                          <a:latin typeface="Times New Roman" panose="02020603050405020304" pitchFamily="18" charset="0"/>
                          <a:ea typeface="FangSong" panose="02010609060101010101" pitchFamily="49" charset="-122"/>
                          <a:cs typeface="Times New Roman" panose="02020603050405020304" pitchFamily="18" charset="0"/>
                        </a:rPr>
                        <a:t>学号</a:t>
                      </a:r>
                    </a:p>
                  </a:txBody>
                  <a:tcPr/>
                </a:tc>
                <a:tc>
                  <a:txBody>
                    <a:bodyPr/>
                    <a:lstStyle/>
                    <a:p>
                      <a:pPr algn="ctr"/>
                      <a:r>
                        <a:rPr lang="zh-CN" altLang="en-US" sz="2800" b="1" dirty="0">
                          <a:solidFill>
                            <a:schemeClr val="accent5"/>
                          </a:solidFill>
                          <a:latin typeface="Times New Roman" panose="02020603050405020304" pitchFamily="18" charset="0"/>
                          <a:ea typeface="FangSong" panose="02010609060101010101" pitchFamily="49" charset="-122"/>
                          <a:cs typeface="Times New Roman" panose="02020603050405020304" pitchFamily="18" charset="0"/>
                        </a:rPr>
                        <a:t>任务</a:t>
                      </a:r>
                    </a:p>
                  </a:txBody>
                  <a:tcPr/>
                </a:tc>
                <a:extLst>
                  <a:ext uri="{0D108BD9-81ED-4DB2-BD59-A6C34878D82A}">
                    <a16:rowId xmlns:a16="http://schemas.microsoft.com/office/drawing/2014/main" val="3809010898"/>
                  </a:ext>
                </a:extLst>
              </a:tr>
              <a:tr h="1794826">
                <a:tc>
                  <a:txBody>
                    <a:bodyPr/>
                    <a:lstStyle/>
                    <a:p>
                      <a:pPr algn="ct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陈若愚</a:t>
                      </a:r>
                    </a:p>
                  </a:txBody>
                  <a:tcPr anchor="ctr"/>
                </a:tc>
                <a:tc>
                  <a:txBody>
                    <a:bodyPr/>
                    <a:lstStyle/>
                    <a:p>
                      <a:pPr algn="ct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202118018629015 </a:t>
                      </a:r>
                      <a:endParaRPr lang="zh-CN" altLang="en-US" sz="2400"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组内分工，报告整合；</a:t>
                      </a:r>
                      <a:endParaRPr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a:p>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CTPN</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文字检测算法的调试工作（</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Part</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a:p>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CTPN</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与</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CRNN</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算法整体合并并测试性能（</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Part</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5</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a:t>
                      </a:r>
                    </a:p>
                  </a:txBody>
                  <a:tcPr/>
                </a:tc>
                <a:extLst>
                  <a:ext uri="{0D108BD9-81ED-4DB2-BD59-A6C34878D82A}">
                    <a16:rowId xmlns:a16="http://schemas.microsoft.com/office/drawing/2014/main" val="2823287194"/>
                  </a:ext>
                </a:extLst>
              </a:tr>
              <a:tr h="527890">
                <a:tc>
                  <a:txBody>
                    <a:bodyPr/>
                    <a:lstStyle/>
                    <a:p>
                      <a:pPr algn="ctr"/>
                      <a:r>
                        <a:rPr lang="zh-CN" altLang="en-US" sz="2400">
                          <a:latin typeface="Times New Roman" panose="02020603050405020304" pitchFamily="18" charset="0"/>
                          <a:ea typeface="FangSong" panose="02010609060101010101" pitchFamily="49" charset="-122"/>
                          <a:cs typeface="Times New Roman" panose="02020603050405020304" pitchFamily="18" charset="0"/>
                        </a:rPr>
                        <a:t>李葭</a:t>
                      </a:r>
                      <a:endParaRPr lang="zh-CN" altLang="en-US" sz="2400"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pPr algn="ct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202128018629007</a:t>
                      </a:r>
                      <a:endParaRPr lang="zh-CN" altLang="en-US" sz="2400"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Faster</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R-CNN</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文字检测算法测试（</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Part</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a:t>
                      </a:r>
                    </a:p>
                  </a:txBody>
                  <a:tcPr/>
                </a:tc>
                <a:extLst>
                  <a:ext uri="{0D108BD9-81ED-4DB2-BD59-A6C34878D82A}">
                    <a16:rowId xmlns:a16="http://schemas.microsoft.com/office/drawing/2014/main" val="196563543"/>
                  </a:ext>
                </a:extLst>
              </a:tr>
              <a:tr h="527890">
                <a:tc>
                  <a:txBody>
                    <a:bodyPr/>
                    <a:lstStyle/>
                    <a:p>
                      <a:pPr algn="ctr"/>
                      <a:r>
                        <a:rPr lang="zh-CN" altLang="en-US" sz="2400">
                          <a:latin typeface="Times New Roman" panose="02020603050405020304" pitchFamily="18" charset="0"/>
                          <a:ea typeface="FangSong" panose="02010609060101010101" pitchFamily="49" charset="-122"/>
                          <a:cs typeface="Times New Roman" panose="02020603050405020304" pitchFamily="18" charset="0"/>
                        </a:rPr>
                        <a:t>刘康威</a:t>
                      </a:r>
                      <a:endParaRPr lang="zh-CN" altLang="en-US" sz="2400"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pPr algn="ctr"/>
                      <a:r>
                        <a:rPr kumimoji="1" lang="en-US" altLang="zh-CN" sz="2400" dirty="0">
                          <a:latin typeface="Times New Roman" panose="02020603050405020304" pitchFamily="18" charset="0"/>
                          <a:ea typeface="FangSong" panose="02010609060101010101" pitchFamily="49" charset="-122"/>
                          <a:cs typeface="Times New Roman" panose="02020603050405020304" pitchFamily="18" charset="0"/>
                        </a:rPr>
                        <a:t>202118018670040</a:t>
                      </a:r>
                      <a:endParaRPr lang="zh-CN" altLang="en-US" sz="2400"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EAST</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文字检测算法测试（</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Part</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a:t>
                      </a:r>
                    </a:p>
                  </a:txBody>
                  <a:tcPr/>
                </a:tc>
                <a:extLst>
                  <a:ext uri="{0D108BD9-81ED-4DB2-BD59-A6C34878D82A}">
                    <a16:rowId xmlns:a16="http://schemas.microsoft.com/office/drawing/2014/main" val="3986354723"/>
                  </a:ext>
                </a:extLst>
              </a:tr>
              <a:tr h="950202">
                <a:tc>
                  <a:txBody>
                    <a:bodyPr/>
                    <a:lstStyle/>
                    <a:p>
                      <a:pPr algn="ctr"/>
                      <a:r>
                        <a:rPr lang="zh-CN" altLang="en-US" sz="2400">
                          <a:latin typeface="Times New Roman" panose="02020603050405020304" pitchFamily="18" charset="0"/>
                          <a:ea typeface="FangSong" panose="02010609060101010101" pitchFamily="49" charset="-122"/>
                          <a:cs typeface="Times New Roman" panose="02020603050405020304" pitchFamily="18" charset="0"/>
                        </a:rPr>
                        <a:t>李嫣</a:t>
                      </a:r>
                      <a:endParaRPr lang="en-US" altLang="zh-CN" sz="2400">
                        <a:latin typeface="Times New Roman" panose="02020603050405020304" pitchFamily="18" charset="0"/>
                        <a:ea typeface="FangSong" panose="02010609060101010101" pitchFamily="49" charset="-122"/>
                        <a:cs typeface="Times New Roman" panose="02020603050405020304" pitchFamily="18" charset="0"/>
                      </a:endParaRPr>
                    </a:p>
                    <a:p>
                      <a:pPr algn="ctr"/>
                      <a:r>
                        <a:rPr lang="zh-CN" altLang="en-US" sz="2400">
                          <a:latin typeface="Times New Roman" panose="02020603050405020304" pitchFamily="18" charset="0"/>
                          <a:ea typeface="FangSong" panose="02010609060101010101" pitchFamily="49" charset="-122"/>
                          <a:cs typeface="Times New Roman" panose="02020603050405020304" pitchFamily="18" charset="0"/>
                        </a:rPr>
                        <a:t>钟逸晟</a:t>
                      </a:r>
                      <a:endParaRPr lang="zh-CN" altLang="en-US" sz="2400"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pPr algn="ctr"/>
                      <a:r>
                        <a:rPr kumimoji="1" lang="en" altLang="zh-CN" sz="2400" dirty="0">
                          <a:latin typeface="Times New Roman" panose="02020603050405020304" pitchFamily="18" charset="0"/>
                          <a:ea typeface="FangSong" panose="02010609060101010101" pitchFamily="49" charset="-122"/>
                          <a:cs typeface="Times New Roman" panose="02020603050405020304" pitchFamily="18" charset="0"/>
                        </a:rPr>
                        <a:t>202128018629006</a:t>
                      </a:r>
                    </a:p>
                    <a:p>
                      <a:pPr algn="ctr"/>
                      <a:r>
                        <a:rPr kumimoji="1" lang="en" altLang="zh-CN" sz="2400" dirty="0">
                          <a:latin typeface="Times New Roman" panose="02020603050405020304" pitchFamily="18" charset="0"/>
                          <a:ea typeface="FangSong" panose="02010609060101010101" pitchFamily="49" charset="-122"/>
                          <a:cs typeface="Times New Roman" panose="02020603050405020304" pitchFamily="18" charset="0"/>
                        </a:rPr>
                        <a:t>202128018670033</a:t>
                      </a:r>
                      <a:endParaRPr lang="zh-CN" altLang="en-US" sz="2400" dirty="0">
                        <a:latin typeface="Times New Roman" panose="02020603050405020304" pitchFamily="18" charset="0"/>
                        <a:ea typeface="FangSong" panose="02010609060101010101" pitchFamily="49" charset="-122"/>
                        <a:cs typeface="Times New Roman" panose="02020603050405020304" pitchFamily="18" charset="0"/>
                      </a:endParaRPr>
                    </a:p>
                  </a:txBody>
                  <a:tcPr anchor="ctr"/>
                </a:tc>
                <a:tc>
                  <a:txBody>
                    <a:bodyPr/>
                    <a:lstStyle/>
                    <a:p>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资料收集与相关研究调查；</a:t>
                      </a:r>
                      <a:endParaRPr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a:p>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CRNN</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文字识别算法的调研与调试工作；（</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Part</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a:t>
                      </a:r>
                    </a:p>
                  </a:txBody>
                  <a:tcPr/>
                </a:tc>
                <a:extLst>
                  <a:ext uri="{0D108BD9-81ED-4DB2-BD59-A6C34878D82A}">
                    <a16:rowId xmlns:a16="http://schemas.microsoft.com/office/drawing/2014/main" val="3251733463"/>
                  </a:ext>
                </a:extLst>
              </a:tr>
            </a:tbl>
          </a:graphicData>
        </a:graphic>
      </p:graphicFrame>
    </p:spTree>
    <p:extLst>
      <p:ext uri="{BB962C8B-B14F-4D97-AF65-F5344CB8AC3E}">
        <p14:creationId xmlns:p14="http://schemas.microsoft.com/office/powerpoint/2010/main" val="1706415754"/>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055101" y="2470485"/>
            <a:ext cx="10081797" cy="1074822"/>
          </a:xfrm>
        </p:spPr>
        <p:txBody>
          <a:bodyPr/>
          <a:lstStyle/>
          <a:p>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基于</a:t>
            </a:r>
            <a:r>
              <a:rPr kumimoji="1" lang="en-US" altLang="zh-CN" dirty="0">
                <a:latin typeface="Times New Roman" panose="02020603050405020304" pitchFamily="18" charset="0"/>
                <a:ea typeface="FangSong" panose="02010609060101010101" pitchFamily="49" charset="-122"/>
                <a:cs typeface="Times New Roman" panose="02020603050405020304" pitchFamily="18" charset="0"/>
              </a:rPr>
              <a:t>Faster</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 </a:t>
            </a:r>
            <a:r>
              <a:rPr kumimoji="1" lang="en-US" altLang="zh-CN" dirty="0">
                <a:latin typeface="Times New Roman" panose="02020603050405020304" pitchFamily="18" charset="0"/>
                <a:ea typeface="FangSong" panose="02010609060101010101" pitchFamily="49" charset="-122"/>
                <a:cs typeface="Times New Roman" panose="02020603050405020304" pitchFamily="18" charset="0"/>
              </a:rPr>
              <a:t>RCNN</a:t>
            </a:r>
            <a:r>
              <a:rPr kumimoji="1" lang="zh-CN" altLang="en-US" dirty="0">
                <a:latin typeface="Times New Roman" panose="02020603050405020304" pitchFamily="18" charset="0"/>
                <a:ea typeface="FangSong" panose="02010609060101010101" pitchFamily="49" charset="-122"/>
                <a:cs typeface="Times New Roman" panose="02020603050405020304" pitchFamily="18" charset="0"/>
              </a:rPr>
              <a:t>的文字检测</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
        <p:nvSpPr>
          <p:cNvPr id="5" name="文本框 4">
            <a:extLst>
              <a:ext uri="{FF2B5EF4-FFF2-40B4-BE49-F238E27FC236}">
                <a16:creationId xmlns:a16="http://schemas.microsoft.com/office/drawing/2014/main" id="{0C7D6721-57E4-E54C-8A63-98A670B21AC5}"/>
              </a:ext>
            </a:extLst>
          </p:cNvPr>
          <p:cNvSpPr txBox="1"/>
          <p:nvPr/>
        </p:nvSpPr>
        <p:spPr>
          <a:xfrm>
            <a:off x="5593297" y="4743075"/>
            <a:ext cx="1005403" cy="584775"/>
          </a:xfrm>
          <a:prstGeom prst="rect">
            <a:avLst/>
          </a:prstGeom>
          <a:noFill/>
        </p:spPr>
        <p:txBody>
          <a:bodyPr wrap="none" rtlCol="0">
            <a:spAutoFit/>
          </a:bodyPr>
          <a:lstStyle/>
          <a:p>
            <a:r>
              <a:rPr kumimoji="1" lang="zh-CN" altLang="en-US" sz="3200" dirty="0">
                <a:latin typeface="FangSong" panose="02010609060101010101" pitchFamily="49" charset="-122"/>
                <a:ea typeface="FangSong" panose="02010609060101010101" pitchFamily="49" charset="-122"/>
              </a:rPr>
              <a:t>李葭</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0" y="0"/>
            <a:ext cx="5437505" cy="700405"/>
          </a:xfrm>
        </p:spPr>
        <p:txBody>
          <a:bodyPr/>
          <a:lstStyle/>
          <a:p>
            <a:r>
              <a:rPr kumimoji="1" lang="en-US" altLang="zh-CN" sz="2000" dirty="0">
                <a:solidFill>
                  <a:srgbClr val="2958A0"/>
                </a:solidFill>
              </a:rPr>
              <a:t>Faster RCNN</a:t>
            </a:r>
          </a:p>
          <a:p>
            <a:r>
              <a:rPr kumimoji="1" lang="zh-CN" altLang="en-US" sz="2000" dirty="0">
                <a:solidFill>
                  <a:srgbClr val="2958A0"/>
                </a:solidFill>
              </a:rPr>
              <a:t>网络结构</a:t>
            </a:r>
            <a:endParaRPr kumimoji="1" lang="en-US" altLang="zh-CN" sz="2000" dirty="0">
              <a:solidFill>
                <a:srgbClr val="2958A0"/>
              </a:solidFill>
            </a:endParaRPr>
          </a:p>
        </p:txBody>
      </p:sp>
      <p:pic>
        <p:nvPicPr>
          <p:cNvPr id="2" name="图片 1">
            <a:extLst>
              <a:ext uri="{FF2B5EF4-FFF2-40B4-BE49-F238E27FC236}">
                <a16:creationId xmlns:a16="http://schemas.microsoft.com/office/drawing/2014/main" id="{EED20855-9581-41C8-9B7D-661EABD34D69}"/>
              </a:ext>
            </a:extLst>
          </p:cNvPr>
          <p:cNvPicPr>
            <a:picLocks noChangeAspect="1"/>
          </p:cNvPicPr>
          <p:nvPr/>
        </p:nvPicPr>
        <p:blipFill>
          <a:blip r:embed="rId3"/>
          <a:stretch>
            <a:fillRect/>
          </a:stretch>
        </p:blipFill>
        <p:spPr>
          <a:xfrm>
            <a:off x="715545" y="944538"/>
            <a:ext cx="5612180" cy="5044772"/>
          </a:xfrm>
          <a:prstGeom prst="rect">
            <a:avLst/>
          </a:prstGeom>
        </p:spPr>
      </p:pic>
      <p:sp>
        <p:nvSpPr>
          <p:cNvPr id="6" name="文本框 5">
            <a:extLst>
              <a:ext uri="{FF2B5EF4-FFF2-40B4-BE49-F238E27FC236}">
                <a16:creationId xmlns:a16="http://schemas.microsoft.com/office/drawing/2014/main" id="{E1F6E978-04E3-4980-A7CB-FE75AF151F90}"/>
              </a:ext>
            </a:extLst>
          </p:cNvPr>
          <p:cNvSpPr txBox="1"/>
          <p:nvPr/>
        </p:nvSpPr>
        <p:spPr>
          <a:xfrm>
            <a:off x="7023100" y="2030475"/>
            <a:ext cx="4152900" cy="279704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mn-ea"/>
              </a:rPr>
              <a:t>卷积层（</a:t>
            </a:r>
            <a:r>
              <a:rPr lang="en-US" altLang="zh-CN" sz="2400" dirty="0">
                <a:latin typeface="+mn-ea"/>
              </a:rPr>
              <a:t>Conv layers</a:t>
            </a:r>
            <a:r>
              <a:rPr lang="zh-CN" altLang="en-US" sz="2400" dirty="0">
                <a:latin typeface="+mn-ea"/>
              </a:rPr>
              <a:t>）</a:t>
            </a:r>
            <a:endParaRPr lang="en-US" altLang="zh-CN" sz="2400" dirty="0">
              <a:latin typeface="+mn-ea"/>
            </a:endParaRPr>
          </a:p>
          <a:p>
            <a:pPr marL="342900" indent="-342900">
              <a:lnSpc>
                <a:spcPct val="150000"/>
              </a:lnSpc>
              <a:buFont typeface="Arial" panose="020B0604020202020204" pitchFamily="34" charset="0"/>
              <a:buChar char="•"/>
            </a:pPr>
            <a:r>
              <a:rPr lang="zh-CN" altLang="en-US" sz="2400" dirty="0">
                <a:latin typeface="+mn-ea"/>
              </a:rPr>
              <a:t>区域建议网络（</a:t>
            </a:r>
            <a:r>
              <a:rPr lang="en-US" altLang="zh-CN" sz="2400" dirty="0">
                <a:latin typeface="+mn-ea"/>
              </a:rPr>
              <a:t>RPN</a:t>
            </a:r>
            <a:r>
              <a:rPr lang="zh-CN" altLang="en-US" sz="2400" dirty="0">
                <a:latin typeface="+mn-ea"/>
              </a:rPr>
              <a:t>）</a:t>
            </a:r>
            <a:endParaRPr lang="en-US" altLang="zh-CN" sz="2400" dirty="0">
              <a:latin typeface="+mn-ea"/>
            </a:endParaRPr>
          </a:p>
          <a:p>
            <a:pPr marL="342900" indent="-342900">
              <a:lnSpc>
                <a:spcPct val="150000"/>
              </a:lnSpc>
              <a:buFont typeface="Arial" panose="020B0604020202020204" pitchFamily="34" charset="0"/>
              <a:buChar char="•"/>
            </a:pPr>
            <a:r>
              <a:rPr lang="en-US" altLang="zh-CN" sz="2400" dirty="0">
                <a:latin typeface="+mn-ea"/>
              </a:rPr>
              <a:t>Roi Pooling</a:t>
            </a:r>
          </a:p>
          <a:p>
            <a:pPr marL="342900" indent="-342900">
              <a:lnSpc>
                <a:spcPct val="150000"/>
              </a:lnSpc>
              <a:buFont typeface="Arial" panose="020B0604020202020204" pitchFamily="34" charset="0"/>
              <a:buChar char="•"/>
            </a:pPr>
            <a:r>
              <a:rPr lang="zh-CN" altLang="en-US" sz="2400" dirty="0">
                <a:latin typeface="+mn-ea"/>
              </a:rPr>
              <a:t>分类器（</a:t>
            </a:r>
            <a:r>
              <a:rPr lang="en-US" altLang="zh-CN" sz="2400" dirty="0">
                <a:latin typeface="+mn-ea"/>
              </a:rPr>
              <a:t>Classification</a:t>
            </a:r>
            <a:r>
              <a:rPr lang="zh-CN" altLang="en-US" sz="2400" dirty="0">
                <a:latin typeface="+mn-ea"/>
              </a:rPr>
              <a:t>）</a:t>
            </a:r>
            <a:endParaRPr lang="en-US" altLang="zh-CN" sz="2400" dirty="0">
              <a:latin typeface="+mn-ea"/>
            </a:endParaRPr>
          </a:p>
          <a:p>
            <a:pPr marL="342900" indent="-342900">
              <a:lnSpc>
                <a:spcPct val="150000"/>
              </a:lnSpc>
              <a:buFont typeface="Arial" panose="020B0604020202020204" pitchFamily="34" charset="0"/>
              <a:buChar char="•"/>
            </a:pPr>
            <a:endParaRPr lang="zh-CN" altLang="en-US" sz="24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0" y="0"/>
            <a:ext cx="5437505" cy="700405"/>
          </a:xfrm>
        </p:spPr>
        <p:txBody>
          <a:bodyPr/>
          <a:lstStyle/>
          <a:p>
            <a:r>
              <a:rPr kumimoji="1" lang="en-US" altLang="zh-CN" sz="2000" dirty="0">
                <a:solidFill>
                  <a:srgbClr val="2958A0"/>
                </a:solidFill>
              </a:rPr>
              <a:t>Faster RCNN</a:t>
            </a:r>
          </a:p>
          <a:p>
            <a:r>
              <a:rPr kumimoji="1" lang="zh-CN" altLang="en-US" sz="2000" dirty="0">
                <a:solidFill>
                  <a:srgbClr val="2958A0"/>
                </a:solidFill>
              </a:rPr>
              <a:t>网络结构</a:t>
            </a:r>
            <a:endParaRPr kumimoji="1" lang="en-US" altLang="zh-CN" sz="2000" dirty="0">
              <a:solidFill>
                <a:srgbClr val="2958A0"/>
              </a:solidFill>
            </a:endParaRPr>
          </a:p>
        </p:txBody>
      </p:sp>
      <p:pic>
        <p:nvPicPr>
          <p:cNvPr id="3" name="图片 2">
            <a:extLst>
              <a:ext uri="{FF2B5EF4-FFF2-40B4-BE49-F238E27FC236}">
                <a16:creationId xmlns:a16="http://schemas.microsoft.com/office/drawing/2014/main" id="{3B4DCD05-0583-4A8F-ABEB-0ACE1B5EA5C7}"/>
              </a:ext>
            </a:extLst>
          </p:cNvPr>
          <p:cNvPicPr>
            <a:picLocks noChangeAspect="1"/>
          </p:cNvPicPr>
          <p:nvPr/>
        </p:nvPicPr>
        <p:blipFill>
          <a:blip r:embed="rId3"/>
          <a:stretch>
            <a:fillRect/>
          </a:stretch>
        </p:blipFill>
        <p:spPr>
          <a:xfrm>
            <a:off x="1085649" y="969813"/>
            <a:ext cx="10020702" cy="4918374"/>
          </a:xfrm>
          <a:prstGeom prst="rect">
            <a:avLst/>
          </a:prstGeom>
        </p:spPr>
      </p:pic>
    </p:spTree>
    <p:extLst>
      <p:ext uri="{BB962C8B-B14F-4D97-AF65-F5344CB8AC3E}">
        <p14:creationId xmlns:p14="http://schemas.microsoft.com/office/powerpoint/2010/main" val="1758640090"/>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0" y="0"/>
            <a:ext cx="5437505" cy="700405"/>
          </a:xfrm>
        </p:spPr>
        <p:txBody>
          <a:bodyPr/>
          <a:lstStyle/>
          <a:p>
            <a:r>
              <a:rPr kumimoji="1" lang="en-US" altLang="zh-CN" sz="2000" dirty="0">
                <a:solidFill>
                  <a:srgbClr val="2958A0"/>
                </a:solidFill>
              </a:rPr>
              <a:t>Faster RCNN </a:t>
            </a:r>
          </a:p>
          <a:p>
            <a:r>
              <a:rPr kumimoji="1" lang="zh-CN" altLang="en-US" sz="2000" dirty="0">
                <a:solidFill>
                  <a:srgbClr val="2958A0"/>
                </a:solidFill>
              </a:rPr>
              <a:t>训练过程</a:t>
            </a:r>
            <a:endParaRPr kumimoji="1" lang="en-US" altLang="zh-CN" sz="2000" dirty="0">
              <a:solidFill>
                <a:srgbClr val="2958A0"/>
              </a:solidFill>
            </a:endParaRPr>
          </a:p>
        </p:txBody>
      </p:sp>
      <p:graphicFrame>
        <p:nvGraphicFramePr>
          <p:cNvPr id="6" name="图示 5">
            <a:extLst>
              <a:ext uri="{FF2B5EF4-FFF2-40B4-BE49-F238E27FC236}">
                <a16:creationId xmlns:a16="http://schemas.microsoft.com/office/drawing/2014/main" id="{165FBF35-1009-4204-B092-802C1E833AD6}"/>
              </a:ext>
            </a:extLst>
          </p:cNvPr>
          <p:cNvGraphicFramePr/>
          <p:nvPr/>
        </p:nvGraphicFramePr>
        <p:xfrm>
          <a:off x="101600" y="92551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7853376"/>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8298030c-d516-43fc-b3bf-04bfa5259bf8}"/>
  <p:tag name="TABLE_ENDDRAG_ORIGIN_RECT" val="864*322"/>
  <p:tag name="TABLE_ENDDRAG_RECT" val="51*86*851*322"/>
</p:tagLst>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TotalTime>
  <Words>2341</Words>
  <Application>Microsoft Macintosh PowerPoint</Application>
  <PresentationFormat>宽屏</PresentationFormat>
  <Paragraphs>224</Paragraphs>
  <Slides>36</Slides>
  <Notes>35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-apple-system</vt:lpstr>
      <vt:lpstr>等线</vt:lpstr>
      <vt:lpstr>FangSong</vt:lpstr>
      <vt:lpstr>宋体</vt:lpstr>
      <vt:lpstr>微软雅黑</vt:lpstr>
      <vt:lpstr>微软雅黑</vt:lpstr>
      <vt:lpstr>Arial</vt:lpstr>
      <vt:lpstr>Calibri</vt:lpstr>
      <vt:lpstr>Cambria Math</vt:lpstr>
      <vt:lpstr>Segoe UI</vt:lpstr>
      <vt:lpstr>Times New Roman</vt:lpstr>
      <vt:lpstr>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Chen Ruoyu</cp:lastModifiedBy>
  <cp:revision>157</cp:revision>
  <dcterms:created xsi:type="dcterms:W3CDTF">2021-11-25T01:37:11Z</dcterms:created>
  <dcterms:modified xsi:type="dcterms:W3CDTF">2022-01-11T15:23:26Z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2052-3.9.0.6159</vt:lpwstr>
  </property>
</Properties>
</file>